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2" r:id="rId4"/>
    <p:sldId id="273" r:id="rId5"/>
    <p:sldId id="275" r:id="rId6"/>
    <p:sldId id="276" r:id="rId7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06" autoAdjust="0"/>
    <p:restoredTop sz="86562" autoAdjust="0"/>
  </p:normalViewPr>
  <p:slideViewPr>
    <p:cSldViewPr snapToGrid="0">
      <p:cViewPr varScale="1">
        <p:scale>
          <a:sx n="94" d="100"/>
          <a:sy n="94" d="100"/>
        </p:scale>
        <p:origin x="-93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C325C-4A36-4737-9770-F63793D65DBE}" type="doc">
      <dgm:prSet loTypeId="urn:microsoft.com/office/officeart/2005/8/layout/orgChart1#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A8F0377D-B55C-44D5-8B33-61B468967B64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长春市重要民生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商品保供稳价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长春市政府</a:t>
          </a:r>
          <a:endParaRPr lang="zh-CN" altLang="en-US" sz="1200" dirty="0">
            <a:latin typeface="+mn-ea"/>
            <a:ea typeface="+mn-ea"/>
          </a:endParaRPr>
        </a:p>
      </dgm:t>
    </dgm:pt>
    <dgm:pt modelId="{4262A828-FD4C-4710-8BE5-9FAA17D3454D}" type="parTrans" cxnId="{7E1E6BDB-8A45-4AB8-BF06-9021C828DDA9}">
      <dgm:prSet/>
      <dgm:spPr/>
      <dgm:t>
        <a:bodyPr/>
        <a:lstStyle/>
        <a:p>
          <a:endParaRPr lang="zh-CN" altLang="en-US" sz="1600"/>
        </a:p>
      </dgm:t>
    </dgm:pt>
    <dgm:pt modelId="{7101322B-53C3-425E-8327-D4B73C5894F0}" type="sibTrans" cxnId="{7E1E6BDB-8A45-4AB8-BF06-9021C828DDA9}">
      <dgm:prSet/>
      <dgm:spPr/>
      <dgm:t>
        <a:bodyPr/>
        <a:lstStyle/>
        <a:p>
          <a:endParaRPr lang="zh-CN" altLang="en-US" sz="1600"/>
        </a:p>
      </dgm:t>
    </dgm:pt>
    <dgm:pt modelId="{FA462870-5800-4717-BE23-7C1993CB6413}">
      <dgm:prSet phldrT="[文本]" phldr="0" custT="1"/>
      <dgm:spPr/>
      <dgm:t>
        <a:bodyPr vert="horz" wrap="square" anchor="t"/>
        <a:lstStyle/>
        <a:p>
          <a:pPr eaLnBrk="1" fontAlgn="auto" latinLnBrk="0" hangingPunct="1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市场价格监测保供稳价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★</a:t>
          </a:r>
          <a:r>
            <a:rPr lang="zh-CN" altLang="en-US" sz="1400" dirty="0" smtClean="0">
              <a:latin typeface="+mn-ea"/>
            </a:rPr>
            <a:t>市发改委</a:t>
          </a:r>
          <a:endParaRPr lang="en-US" altLang="zh-CN" sz="1400" dirty="0" smtClean="0">
            <a:latin typeface="+mn-ea"/>
          </a:endParaRPr>
        </a:p>
        <a:p>
          <a:pPr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dirty="0" smtClean="0">
              <a:latin typeface="+mn-ea"/>
            </a:rPr>
            <a:t>　市商务局</a:t>
          </a:r>
        </a:p>
        <a:p>
          <a:pPr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dirty="0" smtClean="0">
              <a:latin typeface="+mn-ea"/>
            </a:rPr>
            <a:t>　市粮储局</a:t>
          </a:r>
          <a:endParaRPr lang="en-US" altLang="zh-CN" sz="1400" dirty="0" smtClean="0">
            <a:latin typeface="+mn-ea"/>
          </a:endParaRPr>
        </a:p>
        <a:p>
          <a:pPr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dirty="0" smtClean="0">
              <a:latin typeface="+mn-ea"/>
            </a:rPr>
            <a:t>　国家统计局长春调查队</a:t>
          </a:r>
          <a:endParaRPr lang="en-US" altLang="zh-CN" sz="1400" dirty="0" smtClean="0">
            <a:latin typeface="+mn-ea"/>
          </a:endParaRPr>
        </a:p>
      </dgm:t>
    </dgm:pt>
    <dgm:pt modelId="{96B3ACB5-D922-477D-839A-C0B39EC58926}" type="parTrans" cxnId="{56E3A0BC-CD99-4134-B06A-5E937FF0420C}">
      <dgm:prSet/>
      <dgm:spPr/>
      <dgm:t>
        <a:bodyPr/>
        <a:lstStyle/>
        <a:p>
          <a:endParaRPr lang="zh-CN" altLang="en-US" sz="1600"/>
        </a:p>
      </dgm:t>
    </dgm:pt>
    <dgm:pt modelId="{05EA6F3B-49B9-4980-8710-FF001CD69404}" type="sibTrans" cxnId="{56E3A0BC-CD99-4134-B06A-5E937FF0420C}">
      <dgm:prSet/>
      <dgm:spPr/>
      <dgm:t>
        <a:bodyPr/>
        <a:lstStyle/>
        <a:p>
          <a:endParaRPr lang="zh-CN" altLang="en-US" sz="1600"/>
        </a:p>
      </dgm:t>
    </dgm:pt>
    <dgm:pt modelId="{E3C9A1BC-29B7-4921-AFFA-2C2213412B88}">
      <dgm:prSet phldrT="[文本]" phldr="0" custT="1"/>
      <dgm:spPr/>
      <dgm:t>
        <a:bodyPr vert="horz" wrap="square" anchor="t"/>
        <a:lstStyle/>
        <a:p>
          <a:pPr eaLnBrk="1" fontAlgn="auto" latinLnBrk="0" hangingPunct="1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US" altLang="zh-CN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“</a:t>
          </a: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米袋子</a:t>
          </a:r>
          <a:r>
            <a:rPr lang="en-US" altLang="zh-CN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”</a:t>
          </a:r>
          <a:endParaRPr lang="zh-CN" altLang="en-US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</a:t>
          </a: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★</a:t>
          </a:r>
          <a:r>
            <a:rPr lang="zh-CN" altLang="en-US" sz="1400" dirty="0" smtClean="0">
              <a:latin typeface="+mn-ea"/>
              <a:ea typeface="+mn-ea"/>
            </a:rPr>
            <a:t>市商务局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　市发改委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　市粮储局</a:t>
          </a: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市农业农村局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　市市场局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　市财政局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8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dirty="0" smtClean="0">
              <a:latin typeface="+mn-ea"/>
              <a:ea typeface="+mn-ea"/>
            </a:rPr>
            <a:t>　市交通局</a:t>
          </a:r>
          <a:endParaRPr lang="en-US" altLang="zh-CN" sz="1400" dirty="0" smtClean="0">
            <a:latin typeface="+mn-ea"/>
            <a:ea typeface="+mn-ea"/>
          </a:endParaRPr>
        </a:p>
      </dgm:t>
    </dgm:pt>
    <dgm:pt modelId="{9522B9DF-CA19-427E-A299-01E526104280}" type="parTrans" cxnId="{A59B6502-1BEB-4A63-99BF-9BE412E18BA0}">
      <dgm:prSet/>
      <dgm:spPr/>
      <dgm:t>
        <a:bodyPr/>
        <a:lstStyle/>
        <a:p>
          <a:endParaRPr lang="zh-CN" altLang="en-US" sz="1600"/>
        </a:p>
      </dgm:t>
    </dgm:pt>
    <dgm:pt modelId="{81F6E0A9-5DD5-4907-8138-4B8AE509C1AD}" type="sibTrans" cxnId="{A59B6502-1BEB-4A63-99BF-9BE412E18BA0}">
      <dgm:prSet/>
      <dgm:spPr/>
      <dgm:t>
        <a:bodyPr/>
        <a:lstStyle/>
        <a:p>
          <a:endParaRPr lang="zh-CN" altLang="en-US" sz="1600"/>
        </a:p>
      </dgm:t>
    </dgm:pt>
    <dgm:pt modelId="{81EA8F91-E6A1-4222-895B-800BB7A189D4}">
      <dgm:prSet phldrT="[文本]" phldr="0" custT="1"/>
      <dgm:spPr/>
      <dgm:t>
        <a:bodyPr vert="horz" wrap="square" anchor="t" anchorCtr="0"/>
        <a:lstStyle/>
        <a:p>
          <a:pPr defTabSz="711200" eaLnBrk="1" fontAlgn="auto" latinLnBrk="0" hangingPunct="1">
            <a:lnSpc>
              <a:spcPct val="110000"/>
            </a:lnSpc>
            <a:spcBef>
              <a:spcPct val="0"/>
            </a:spcBef>
            <a:spcAft>
              <a:spcPts val="0"/>
            </a:spcAft>
          </a:pPr>
          <a:r>
            <a:rPr lang="en-US" altLang="zh-CN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“</a:t>
          </a: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菜篮子</a:t>
          </a:r>
          <a:r>
            <a:rPr lang="en-US" altLang="zh-CN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”</a:t>
          </a:r>
        </a:p>
        <a:p>
          <a:pPr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defTabSz="711200" eaLnBrk="1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★市商务局</a:t>
          </a:r>
          <a:endParaRPr lang="en-US" altLang="zh-CN" sz="1400" dirty="0" smtClean="0">
            <a:latin typeface="+mn-ea"/>
            <a:ea typeface="+mn-ea"/>
          </a:endParaRPr>
        </a:p>
        <a:p>
          <a:pPr defTabSz="711200" eaLnBrk="1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　市发改委</a:t>
          </a:r>
          <a:endParaRPr lang="en-US" altLang="zh-CN" sz="1400" dirty="0" smtClean="0">
            <a:latin typeface="+mn-ea"/>
            <a:ea typeface="+mn-ea"/>
          </a:endParaRP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市粮储局</a:t>
          </a: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市供销社</a:t>
          </a: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市畜牧局</a:t>
          </a:r>
          <a:endParaRPr lang="en-US" altLang="zh-CN" sz="1400" dirty="0" smtClean="0">
            <a:latin typeface="+mn-ea"/>
            <a:ea typeface="+mn-ea"/>
          </a:endParaRP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市农业农村局</a:t>
          </a: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市市场局</a:t>
          </a:r>
          <a:endParaRPr lang="en-US" altLang="zh-CN" sz="1400" dirty="0" smtClean="0">
            <a:latin typeface="+mn-ea"/>
            <a:ea typeface="+mn-ea"/>
          </a:endParaRP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市财政局</a:t>
          </a:r>
          <a:endParaRPr lang="en-US" altLang="zh-CN" sz="1400" dirty="0" smtClean="0">
            <a:latin typeface="+mn-ea"/>
            <a:ea typeface="+mn-ea"/>
          </a:endParaRPr>
        </a:p>
        <a:p>
          <a:pPr marR="0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zh-CN" altLang="en-US" sz="1400" dirty="0" smtClean="0">
              <a:latin typeface="+mn-ea"/>
              <a:ea typeface="+mn-ea"/>
            </a:rPr>
            <a:t>　市交通局</a:t>
          </a:r>
          <a:endParaRPr lang="en-US" altLang="zh-CN" sz="1400" dirty="0" smtClean="0">
            <a:latin typeface="+mn-ea"/>
            <a:ea typeface="+mn-ea"/>
          </a:endParaRPr>
        </a:p>
      </dgm:t>
    </dgm:pt>
    <dgm:pt modelId="{EB7D7C5D-A335-4271-A304-986024DCFEE9}" type="parTrans" cxnId="{3D354455-FAA7-4F59-847E-8233CEC69C39}">
      <dgm:prSet/>
      <dgm:spPr/>
      <dgm:t>
        <a:bodyPr/>
        <a:lstStyle/>
        <a:p>
          <a:endParaRPr lang="zh-CN" altLang="en-US" sz="1600"/>
        </a:p>
      </dgm:t>
    </dgm:pt>
    <dgm:pt modelId="{EDD61093-33A3-477D-AC92-A4E667F5CF2C}" type="sibTrans" cxnId="{3D354455-FAA7-4F59-847E-8233CEC69C39}">
      <dgm:prSet/>
      <dgm:spPr/>
      <dgm:t>
        <a:bodyPr/>
        <a:lstStyle/>
        <a:p>
          <a:endParaRPr lang="zh-CN" altLang="en-US" sz="1600"/>
        </a:p>
      </dgm:t>
    </dgm:pt>
    <dgm:pt modelId="{EA77A7BB-3E4F-4664-88C5-B046D50A695A}">
      <dgm:prSet phldrT="[文本]" phldr="0" custT="1"/>
      <dgm:spPr/>
      <dgm:t>
        <a:bodyPr vert="horz" wrap="square" anchor="t"/>
        <a:lstStyle/>
        <a:p>
          <a:pPr>
            <a:lnSpc>
              <a:spcPct val="13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黑体" panose="02010609060101010101" pitchFamily="49" charset="-122"/>
              <a:ea typeface="黑体" panose="02010609060101010101" pitchFamily="49" charset="-122"/>
            </a:rPr>
            <a:t>自来水和天然气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★市发改委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市建委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市市场局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市交通局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市水务集团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长春燃气公司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dirty="0" smtClean="0">
              <a:latin typeface="+mn-ea"/>
              <a:ea typeface="+mn-ea"/>
            </a:rPr>
            <a:t>长春天然气公司</a:t>
          </a:r>
          <a:endParaRPr lang="en-US" altLang="zh-CN" sz="1400" dirty="0" smtClean="0">
            <a:latin typeface="+mn-ea"/>
            <a:ea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altLang="zh-CN" sz="1400" dirty="0" smtClean="0">
            <a:latin typeface="+mn-ea"/>
            <a:ea typeface="+mn-ea"/>
          </a:endParaRPr>
        </a:p>
      </dgm:t>
    </dgm:pt>
    <dgm:pt modelId="{87696CD7-1B74-407E-84CF-50F7E8058772}" type="parTrans" cxnId="{7F4970A3-97F2-44E3-9700-DDB514D86134}">
      <dgm:prSet/>
      <dgm:spPr/>
      <dgm:t>
        <a:bodyPr/>
        <a:lstStyle/>
        <a:p>
          <a:endParaRPr lang="zh-CN" altLang="en-US"/>
        </a:p>
      </dgm:t>
    </dgm:pt>
    <dgm:pt modelId="{DC20E658-CDBF-4450-8114-2C422F1D0FFE}" type="sibTrans" cxnId="{7F4970A3-97F2-44E3-9700-DDB514D86134}">
      <dgm:prSet/>
      <dgm:spPr/>
      <dgm:t>
        <a:bodyPr/>
        <a:lstStyle/>
        <a:p>
          <a:endParaRPr lang="zh-CN" altLang="en-US"/>
        </a:p>
      </dgm:t>
    </dgm:pt>
    <dgm:pt modelId="{AE991D2D-3742-44C9-8CA5-89148B2C426F}">
      <dgm:prSet phldrT="[文本]" phldr="0" custT="1"/>
      <dgm:spPr/>
      <dgm:t>
        <a:bodyPr vert="horz" wrap="square" anchor="t"/>
        <a:lstStyle/>
        <a:p>
          <a:pPr eaLnBrk="1" fontAlgn="auto" latinLnBrk="0" hangingPunct="1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>
              <a:latin typeface="黑体" panose="02010609060101010101" pitchFamily="49" charset="-122"/>
              <a:ea typeface="黑体" panose="02010609060101010101" pitchFamily="49" charset="-122"/>
              <a:sym typeface="+mn-ea"/>
            </a:rPr>
            <a:t>舆情引导和</a:t>
          </a: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>
              <a:latin typeface="黑体" panose="02010609060101010101" pitchFamily="49" charset="-122"/>
              <a:ea typeface="黑体" panose="02010609060101010101" pitchFamily="49" charset="-122"/>
              <a:sym typeface="+mn-ea"/>
            </a:rPr>
            <a:t>应急处置</a:t>
          </a: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>
              <a:latin typeface="黑体" panose="02010609060101010101" pitchFamily="49" charset="-122"/>
              <a:ea typeface="黑体" panose="02010609060101010101" pitchFamily="49" charset="-122"/>
              <a:sym typeface="+mn-ea"/>
            </a:rPr>
            <a:t>保供稳价</a:t>
          </a:r>
        </a:p>
        <a:p>
          <a:pPr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>
              <a:latin typeface="黑体" panose="02010609060101010101" pitchFamily="49" charset="-122"/>
              <a:ea typeface="黑体" panose="02010609060101010101" pitchFamily="49" charset="-122"/>
              <a:sym typeface="+mn-ea"/>
            </a:rPr>
            <a:t>工作体系</a:t>
          </a:r>
          <a:endParaRPr lang="zh-CN" altLang="en-US" sz="1600">
            <a:latin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sz="1400">
              <a:sym typeface="+mn-ea"/>
            </a:rPr>
            <a:t> ★</a:t>
          </a:r>
          <a:r>
            <a:rPr sz="1400">
              <a:latin typeface="+mn-ea"/>
              <a:cs typeface="+mn-ea"/>
              <a:sym typeface="+mn-ea"/>
            </a:rPr>
            <a:t>市</a:t>
          </a:r>
          <a:r>
            <a:rPr lang="zh-CN" altLang="en-US" sz="1400" dirty="0" smtClean="0">
              <a:latin typeface="+mn-ea"/>
              <a:cs typeface="+mn-ea"/>
              <a:sym typeface="+mn-ea"/>
            </a:rPr>
            <a:t>发改委</a:t>
          </a:r>
          <a:endParaRPr lang="en-US" altLang="zh-CN" sz="1400" dirty="0" smtClean="0">
            <a:latin typeface="+mn-ea"/>
            <a:cs typeface="+mn-ea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sz="1400">
              <a:latin typeface="+mn-ea"/>
              <a:cs typeface="+mn-ea"/>
              <a:sym typeface="+mn-ea"/>
            </a:rPr>
            <a:t> </a:t>
          </a:r>
          <a:r>
            <a:rPr lang="zh-CN" altLang="en-US" sz="1400" dirty="0" smtClean="0">
              <a:latin typeface="+mn-ea"/>
              <a:cs typeface="+mn-ea"/>
              <a:sym typeface="+mn-ea"/>
            </a:rPr>
            <a:t>  市商务局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sz="1400">
              <a:latin typeface="+mn-ea"/>
              <a:cs typeface="+mn-ea"/>
              <a:sym typeface="+mn-ea"/>
            </a:rPr>
            <a:t>  </a:t>
          </a:r>
          <a:r>
            <a:rPr lang="zh-CN" altLang="en-US" sz="1400" dirty="0" smtClean="0">
              <a:latin typeface="+mn-ea"/>
              <a:cs typeface="+mn-ea"/>
              <a:sym typeface="+mn-ea"/>
            </a:rPr>
            <a:t> 市粮储局          市建委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sz="1400">
              <a:latin typeface="+mn-ea"/>
              <a:cs typeface="+mn-ea"/>
              <a:sym typeface="+mn-ea"/>
            </a:rPr>
            <a:t>  </a:t>
          </a:r>
          <a:r>
            <a:rPr lang="zh-CN" altLang="en-US" sz="1400" dirty="0" smtClean="0">
              <a:latin typeface="+mn-ea"/>
              <a:cs typeface="+mn-ea"/>
              <a:sym typeface="+mn-ea"/>
            </a:rPr>
            <a:t> 市市场局</a:t>
          </a:r>
          <a:endParaRPr lang="zh-CN" altLang="en-US" sz="1400" dirty="0" smtClean="0">
            <a:latin typeface="+mn-ea"/>
            <a:cs typeface="+mn-ea"/>
          </a:endParaRPr>
        </a:p>
      </dgm:t>
    </dgm:pt>
    <dgm:pt modelId="{693FD6BD-58D2-43F5-AF6D-07F45AEA4F7E}" type="parTrans" cxnId="{2143856E-5180-4C7F-A4B0-7DC54A1BC8D2}">
      <dgm:prSet/>
      <dgm:spPr/>
      <dgm:t>
        <a:bodyPr/>
        <a:lstStyle/>
        <a:p>
          <a:endParaRPr lang="zh-CN" altLang="en-US"/>
        </a:p>
      </dgm:t>
    </dgm:pt>
    <dgm:pt modelId="{7452DB90-DBA6-4CDE-91DA-873F1A166FD0}" type="sibTrans" cxnId="{2143856E-5180-4C7F-A4B0-7DC54A1BC8D2}">
      <dgm:prSet/>
      <dgm:spPr/>
      <dgm:t>
        <a:bodyPr/>
        <a:lstStyle/>
        <a:p>
          <a:endParaRPr lang="zh-CN" altLang="en-US"/>
        </a:p>
      </dgm:t>
    </dgm:pt>
    <dgm:pt modelId="{245F42CE-6969-4252-9F17-0D53CBB13D58}" type="pres">
      <dgm:prSet presAssocID="{5EFC325C-4A36-4737-9770-F63793D65D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B102FB87-3877-46EF-85C5-2C885026C82A}" type="pres">
      <dgm:prSet presAssocID="{A8F0377D-B55C-44D5-8B33-61B468967B64}" presName="hierRoot1" presStyleCnt="0">
        <dgm:presLayoutVars>
          <dgm:hierBranch val="init"/>
        </dgm:presLayoutVars>
      </dgm:prSet>
      <dgm:spPr/>
    </dgm:pt>
    <dgm:pt modelId="{9FF36A27-725D-404F-9F45-0589520A7547}" type="pres">
      <dgm:prSet presAssocID="{A8F0377D-B55C-44D5-8B33-61B468967B64}" presName="rootComposite1" presStyleCnt="0"/>
      <dgm:spPr/>
      <dgm:t>
        <a:bodyPr/>
        <a:lstStyle/>
        <a:p>
          <a:endParaRPr lang="zh-CN" altLang="en-US"/>
        </a:p>
      </dgm:t>
    </dgm:pt>
    <dgm:pt modelId="{A4DBE81E-A292-400B-9869-B0CDC8F84B6E}" type="pres">
      <dgm:prSet presAssocID="{A8F0377D-B55C-44D5-8B33-61B468967B64}" presName="rootText1" presStyleLbl="node0" presStyleIdx="0" presStyleCnt="1" custScaleX="122070" custScaleY="20003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DDB9BE8-76B3-459D-B365-664D22F6CFC1}" type="pres">
      <dgm:prSet presAssocID="{A8F0377D-B55C-44D5-8B33-61B468967B64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166F730F-EF30-42D2-8BA4-A406D7A69BE6}" type="pres">
      <dgm:prSet presAssocID="{A8F0377D-B55C-44D5-8B33-61B468967B64}" presName="hierChild2" presStyleCnt="0"/>
      <dgm:spPr/>
    </dgm:pt>
    <dgm:pt modelId="{6CB64D10-4C45-4AAE-8E98-B9A058029AFF}" type="pres">
      <dgm:prSet presAssocID="{96B3ACB5-D922-477D-839A-C0B39EC58926}" presName="Name37" presStyleLbl="parChTrans1D2" presStyleIdx="0" presStyleCnt="5"/>
      <dgm:spPr/>
      <dgm:t>
        <a:bodyPr/>
        <a:lstStyle/>
        <a:p>
          <a:endParaRPr lang="zh-CN" altLang="en-US"/>
        </a:p>
      </dgm:t>
    </dgm:pt>
    <dgm:pt modelId="{FD381383-87EB-415F-AEA1-346FF3347893}" type="pres">
      <dgm:prSet presAssocID="{FA462870-5800-4717-BE23-7C1993CB6413}" presName="hierRoot2" presStyleCnt="0">
        <dgm:presLayoutVars>
          <dgm:hierBranch val="init"/>
        </dgm:presLayoutVars>
      </dgm:prSet>
      <dgm:spPr/>
    </dgm:pt>
    <dgm:pt modelId="{97CD82AA-A940-4324-BA28-15824B6D6778}" type="pres">
      <dgm:prSet presAssocID="{FA462870-5800-4717-BE23-7C1993CB6413}" presName="rootComposite" presStyleCnt="0"/>
      <dgm:spPr/>
      <dgm:t>
        <a:bodyPr/>
        <a:lstStyle/>
        <a:p>
          <a:endParaRPr lang="zh-CN" altLang="en-US"/>
        </a:p>
      </dgm:t>
    </dgm:pt>
    <dgm:pt modelId="{B982ED63-8CDF-4F27-84B5-42DA79D24A46}" type="pres">
      <dgm:prSet presAssocID="{FA462870-5800-4717-BE23-7C1993CB6413}" presName="rootText" presStyleLbl="node2" presStyleIdx="0" presStyleCnt="5" custScaleY="366039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E29E2A4-5B4E-40DA-BB22-4356FC4E398F}" type="pres">
      <dgm:prSet presAssocID="{FA462870-5800-4717-BE23-7C1993CB6413}" presName="rootConnector" presStyleLbl="node2" presStyleIdx="0" presStyleCnt="5"/>
      <dgm:spPr/>
      <dgm:t>
        <a:bodyPr/>
        <a:lstStyle/>
        <a:p>
          <a:endParaRPr lang="zh-CN" altLang="en-US"/>
        </a:p>
      </dgm:t>
    </dgm:pt>
    <dgm:pt modelId="{7EBFC989-569A-4750-81ED-A4062541306D}" type="pres">
      <dgm:prSet presAssocID="{FA462870-5800-4717-BE23-7C1993CB6413}" presName="hierChild4" presStyleCnt="0"/>
      <dgm:spPr/>
    </dgm:pt>
    <dgm:pt modelId="{530F2810-964E-4B50-B979-789AB280326F}" type="pres">
      <dgm:prSet presAssocID="{FA462870-5800-4717-BE23-7C1993CB6413}" presName="hierChild5" presStyleCnt="0"/>
      <dgm:spPr/>
    </dgm:pt>
    <dgm:pt modelId="{E0CC97B8-0DC2-4E90-9136-3EF773AB0C7D}" type="pres">
      <dgm:prSet presAssocID="{9522B9DF-CA19-427E-A299-01E526104280}" presName="Name37" presStyleLbl="parChTrans1D2" presStyleIdx="1" presStyleCnt="5"/>
      <dgm:spPr/>
      <dgm:t>
        <a:bodyPr/>
        <a:lstStyle/>
        <a:p>
          <a:endParaRPr lang="zh-CN" altLang="en-US"/>
        </a:p>
      </dgm:t>
    </dgm:pt>
    <dgm:pt modelId="{8DE70951-6E3E-41BA-AB47-47B9D8F3757C}" type="pres">
      <dgm:prSet presAssocID="{E3C9A1BC-29B7-4921-AFFA-2C2213412B88}" presName="hierRoot2" presStyleCnt="0">
        <dgm:presLayoutVars>
          <dgm:hierBranch val="init"/>
        </dgm:presLayoutVars>
      </dgm:prSet>
      <dgm:spPr/>
    </dgm:pt>
    <dgm:pt modelId="{72D1644B-086B-4736-95FE-974424C2AE86}" type="pres">
      <dgm:prSet presAssocID="{E3C9A1BC-29B7-4921-AFFA-2C2213412B88}" presName="rootComposite" presStyleCnt="0"/>
      <dgm:spPr/>
      <dgm:t>
        <a:bodyPr/>
        <a:lstStyle/>
        <a:p>
          <a:endParaRPr lang="zh-CN" altLang="en-US"/>
        </a:p>
      </dgm:t>
    </dgm:pt>
    <dgm:pt modelId="{FC8C7B5E-0805-49ED-BDED-A1DD0C34EBF2}" type="pres">
      <dgm:prSet presAssocID="{E3C9A1BC-29B7-4921-AFFA-2C2213412B88}" presName="rootText" presStyleLbl="node2" presStyleIdx="1" presStyleCnt="5" custScaleY="37020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FD27741-4FB2-4898-A675-31A1CC3DB0A6}" type="pres">
      <dgm:prSet presAssocID="{E3C9A1BC-29B7-4921-AFFA-2C2213412B88}" presName="rootConnector" presStyleLbl="node2" presStyleIdx="1" presStyleCnt="5"/>
      <dgm:spPr/>
      <dgm:t>
        <a:bodyPr/>
        <a:lstStyle/>
        <a:p>
          <a:endParaRPr lang="zh-CN" altLang="en-US"/>
        </a:p>
      </dgm:t>
    </dgm:pt>
    <dgm:pt modelId="{A1503B1A-836D-4D48-830A-5184BD274D90}" type="pres">
      <dgm:prSet presAssocID="{E3C9A1BC-29B7-4921-AFFA-2C2213412B88}" presName="hierChild4" presStyleCnt="0"/>
      <dgm:spPr/>
    </dgm:pt>
    <dgm:pt modelId="{38EC6045-E97B-492D-994C-25156ABD8055}" type="pres">
      <dgm:prSet presAssocID="{E3C9A1BC-29B7-4921-AFFA-2C2213412B88}" presName="hierChild5" presStyleCnt="0"/>
      <dgm:spPr/>
    </dgm:pt>
    <dgm:pt modelId="{D3AA993C-C85E-4484-8C5C-3B0235FB04CB}" type="pres">
      <dgm:prSet presAssocID="{EB7D7C5D-A335-4271-A304-986024DCFEE9}" presName="Name37" presStyleLbl="parChTrans1D2" presStyleIdx="2" presStyleCnt="5"/>
      <dgm:spPr/>
      <dgm:t>
        <a:bodyPr/>
        <a:lstStyle/>
        <a:p>
          <a:endParaRPr lang="zh-CN" altLang="en-US"/>
        </a:p>
      </dgm:t>
    </dgm:pt>
    <dgm:pt modelId="{8B1EABC0-9549-48AA-9E88-3F7ED3035284}" type="pres">
      <dgm:prSet presAssocID="{81EA8F91-E6A1-4222-895B-800BB7A189D4}" presName="hierRoot2" presStyleCnt="0">
        <dgm:presLayoutVars>
          <dgm:hierBranch val="init"/>
        </dgm:presLayoutVars>
      </dgm:prSet>
      <dgm:spPr/>
    </dgm:pt>
    <dgm:pt modelId="{8F3305FC-F9EE-4A45-A827-12EFBF941931}" type="pres">
      <dgm:prSet presAssocID="{81EA8F91-E6A1-4222-895B-800BB7A189D4}" presName="rootComposite" presStyleCnt="0"/>
      <dgm:spPr/>
      <dgm:t>
        <a:bodyPr/>
        <a:lstStyle/>
        <a:p>
          <a:endParaRPr lang="zh-CN" altLang="en-US"/>
        </a:p>
      </dgm:t>
    </dgm:pt>
    <dgm:pt modelId="{CFE832FD-6522-4E92-B1C8-B627EC91A0BB}" type="pres">
      <dgm:prSet presAssocID="{81EA8F91-E6A1-4222-895B-800BB7A189D4}" presName="rootText" presStyleLbl="node2" presStyleIdx="2" presStyleCnt="5" custScaleY="37358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C13EC62-94E7-4B81-81E8-44F2B23E7CE6}" type="pres">
      <dgm:prSet presAssocID="{81EA8F91-E6A1-4222-895B-800BB7A189D4}" presName="rootConnector" presStyleLbl="node2" presStyleIdx="2" presStyleCnt="5"/>
      <dgm:spPr/>
      <dgm:t>
        <a:bodyPr/>
        <a:lstStyle/>
        <a:p>
          <a:endParaRPr lang="zh-CN" altLang="en-US"/>
        </a:p>
      </dgm:t>
    </dgm:pt>
    <dgm:pt modelId="{716F4F3F-F176-47F2-BDB6-2A9CCA150BAC}" type="pres">
      <dgm:prSet presAssocID="{81EA8F91-E6A1-4222-895B-800BB7A189D4}" presName="hierChild4" presStyleCnt="0"/>
      <dgm:spPr/>
    </dgm:pt>
    <dgm:pt modelId="{029CBF67-0BF4-4845-AA8A-D23322AA95BE}" type="pres">
      <dgm:prSet presAssocID="{81EA8F91-E6A1-4222-895B-800BB7A189D4}" presName="hierChild5" presStyleCnt="0"/>
      <dgm:spPr/>
    </dgm:pt>
    <dgm:pt modelId="{6C2BD1C6-C430-4B82-82FA-002E9D60908F}" type="pres">
      <dgm:prSet presAssocID="{87696CD7-1B74-407E-84CF-50F7E8058772}" presName="Name37" presStyleLbl="parChTrans1D2" presStyleIdx="3" presStyleCnt="5"/>
      <dgm:spPr/>
      <dgm:t>
        <a:bodyPr/>
        <a:lstStyle/>
        <a:p>
          <a:endParaRPr lang="zh-CN" altLang="en-US"/>
        </a:p>
      </dgm:t>
    </dgm:pt>
    <dgm:pt modelId="{EA7500FE-C0A9-4F65-B226-4F9B391C522E}" type="pres">
      <dgm:prSet presAssocID="{EA77A7BB-3E4F-4664-88C5-B046D50A695A}" presName="hierRoot2" presStyleCnt="0">
        <dgm:presLayoutVars>
          <dgm:hierBranch val="init"/>
        </dgm:presLayoutVars>
      </dgm:prSet>
      <dgm:spPr/>
    </dgm:pt>
    <dgm:pt modelId="{285FBC6B-0FF2-4E9A-ADB5-7AF89C22669C}" type="pres">
      <dgm:prSet presAssocID="{EA77A7BB-3E4F-4664-88C5-B046D50A695A}" presName="rootComposite" presStyleCnt="0"/>
      <dgm:spPr/>
      <dgm:t>
        <a:bodyPr/>
        <a:lstStyle/>
        <a:p>
          <a:endParaRPr lang="zh-CN" altLang="en-US"/>
        </a:p>
      </dgm:t>
    </dgm:pt>
    <dgm:pt modelId="{B68EF0DC-D365-408E-B699-66DD7B2DF16E}" type="pres">
      <dgm:prSet presAssocID="{EA77A7BB-3E4F-4664-88C5-B046D50A695A}" presName="rootText" presStyleLbl="node2" presStyleIdx="3" presStyleCnt="5" custScaleY="37050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D8D2C5B-DC1D-4886-8F01-31BFFCF8CE30}" type="pres">
      <dgm:prSet presAssocID="{EA77A7BB-3E4F-4664-88C5-B046D50A695A}" presName="rootConnector" presStyleLbl="node2" presStyleIdx="3" presStyleCnt="5"/>
      <dgm:spPr/>
      <dgm:t>
        <a:bodyPr/>
        <a:lstStyle/>
        <a:p>
          <a:endParaRPr lang="zh-CN" altLang="en-US"/>
        </a:p>
      </dgm:t>
    </dgm:pt>
    <dgm:pt modelId="{6B9D02E3-98ED-4965-9DA4-5F3147AD9F7A}" type="pres">
      <dgm:prSet presAssocID="{EA77A7BB-3E4F-4664-88C5-B046D50A695A}" presName="hierChild4" presStyleCnt="0"/>
      <dgm:spPr/>
    </dgm:pt>
    <dgm:pt modelId="{7A371797-29FD-44DC-B510-1E217E6DC826}" type="pres">
      <dgm:prSet presAssocID="{EA77A7BB-3E4F-4664-88C5-B046D50A695A}" presName="hierChild5" presStyleCnt="0"/>
      <dgm:spPr/>
    </dgm:pt>
    <dgm:pt modelId="{2C615932-4FCE-4E05-85AA-10B945E8C89A}" type="pres">
      <dgm:prSet presAssocID="{693FD6BD-58D2-43F5-AF6D-07F45AEA4F7E}" presName="Name37" presStyleLbl="parChTrans1D2" presStyleIdx="4" presStyleCnt="5"/>
      <dgm:spPr/>
      <dgm:t>
        <a:bodyPr/>
        <a:lstStyle/>
        <a:p>
          <a:endParaRPr lang="zh-CN" altLang="en-US"/>
        </a:p>
      </dgm:t>
    </dgm:pt>
    <dgm:pt modelId="{A782322E-1E71-44AC-A9CD-2586FDBE1D43}" type="pres">
      <dgm:prSet presAssocID="{AE991D2D-3742-44C9-8CA5-89148B2C426F}" presName="hierRoot2" presStyleCnt="0">
        <dgm:presLayoutVars>
          <dgm:hierBranch val="init"/>
        </dgm:presLayoutVars>
      </dgm:prSet>
      <dgm:spPr/>
    </dgm:pt>
    <dgm:pt modelId="{7D63D3D4-F623-4428-BEB7-546248CACFCF}" type="pres">
      <dgm:prSet presAssocID="{AE991D2D-3742-44C9-8CA5-89148B2C426F}" presName="rootComposite" presStyleCnt="0"/>
      <dgm:spPr/>
      <dgm:t>
        <a:bodyPr/>
        <a:lstStyle/>
        <a:p>
          <a:endParaRPr lang="zh-CN" altLang="en-US"/>
        </a:p>
      </dgm:t>
    </dgm:pt>
    <dgm:pt modelId="{597FE4A4-998E-4799-A730-25D9C652D6D1}" type="pres">
      <dgm:prSet presAssocID="{AE991D2D-3742-44C9-8CA5-89148B2C426F}" presName="rootText" presStyleLbl="node2" presStyleIdx="4" presStyleCnt="5" custScaleY="37050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1CE4C93-B6C0-435E-AC77-26546EC1D063}" type="pres">
      <dgm:prSet presAssocID="{AE991D2D-3742-44C9-8CA5-89148B2C426F}" presName="rootConnector" presStyleLbl="node2" presStyleIdx="4" presStyleCnt="5"/>
      <dgm:spPr/>
      <dgm:t>
        <a:bodyPr/>
        <a:lstStyle/>
        <a:p>
          <a:endParaRPr lang="zh-CN" altLang="en-US"/>
        </a:p>
      </dgm:t>
    </dgm:pt>
    <dgm:pt modelId="{79261FDA-BCA2-4EF8-AF85-D2AA27492C61}" type="pres">
      <dgm:prSet presAssocID="{AE991D2D-3742-44C9-8CA5-89148B2C426F}" presName="hierChild4" presStyleCnt="0"/>
      <dgm:spPr/>
    </dgm:pt>
    <dgm:pt modelId="{9EA91A23-FA81-4788-AA73-EF251AA62902}" type="pres">
      <dgm:prSet presAssocID="{AE991D2D-3742-44C9-8CA5-89148B2C426F}" presName="hierChild5" presStyleCnt="0"/>
      <dgm:spPr/>
    </dgm:pt>
    <dgm:pt modelId="{88DF2A1F-E769-483E-8A62-DB94D520955C}" type="pres">
      <dgm:prSet presAssocID="{A8F0377D-B55C-44D5-8B33-61B468967B64}" presName="hierChild3" presStyleCnt="0"/>
      <dgm:spPr/>
    </dgm:pt>
  </dgm:ptLst>
  <dgm:cxnLst>
    <dgm:cxn modelId="{C8AD2501-D13C-4B3B-B438-F2446EE2C9EC}" type="presOf" srcId="{EA77A7BB-3E4F-4664-88C5-B046D50A695A}" destId="{0D8D2C5B-DC1D-4886-8F01-31BFFCF8CE30}" srcOrd="1" destOrd="0" presId="urn:microsoft.com/office/officeart/2005/8/layout/orgChart1#1"/>
    <dgm:cxn modelId="{7F4970A3-97F2-44E3-9700-DDB514D86134}" srcId="{A8F0377D-B55C-44D5-8B33-61B468967B64}" destId="{EA77A7BB-3E4F-4664-88C5-B046D50A695A}" srcOrd="3" destOrd="0" parTransId="{87696CD7-1B74-407E-84CF-50F7E8058772}" sibTransId="{DC20E658-CDBF-4450-8114-2C422F1D0FFE}"/>
    <dgm:cxn modelId="{9D80FDAE-8EA8-442D-937B-09D1FB072B8B}" type="presOf" srcId="{A8F0377D-B55C-44D5-8B33-61B468967B64}" destId="{A4DBE81E-A292-400B-9869-B0CDC8F84B6E}" srcOrd="0" destOrd="0" presId="urn:microsoft.com/office/officeart/2005/8/layout/orgChart1#1"/>
    <dgm:cxn modelId="{F50183C4-DF90-43ED-80B6-B46ED78EB6FC}" type="presOf" srcId="{E3C9A1BC-29B7-4921-AFFA-2C2213412B88}" destId="{2FD27741-4FB2-4898-A675-31A1CC3DB0A6}" srcOrd="1" destOrd="0" presId="urn:microsoft.com/office/officeart/2005/8/layout/orgChart1#1"/>
    <dgm:cxn modelId="{007F0C4C-82A9-4FB0-9B88-2E6BB330A321}" type="presOf" srcId="{5EFC325C-4A36-4737-9770-F63793D65DBE}" destId="{245F42CE-6969-4252-9F17-0D53CBB13D58}" srcOrd="0" destOrd="0" presId="urn:microsoft.com/office/officeart/2005/8/layout/orgChart1#1"/>
    <dgm:cxn modelId="{9AB6FED9-8085-4812-A0F9-7F665D801998}" type="presOf" srcId="{EB7D7C5D-A335-4271-A304-986024DCFEE9}" destId="{D3AA993C-C85E-4484-8C5C-3B0235FB04CB}" srcOrd="0" destOrd="0" presId="urn:microsoft.com/office/officeart/2005/8/layout/orgChart1#1"/>
    <dgm:cxn modelId="{7E1E6BDB-8A45-4AB8-BF06-9021C828DDA9}" srcId="{5EFC325C-4A36-4737-9770-F63793D65DBE}" destId="{A8F0377D-B55C-44D5-8B33-61B468967B64}" srcOrd="0" destOrd="0" parTransId="{4262A828-FD4C-4710-8BE5-9FAA17D3454D}" sibTransId="{7101322B-53C3-425E-8327-D4B73C5894F0}"/>
    <dgm:cxn modelId="{2426A5B9-611C-4DAA-B8C5-E0F20BFC9D8D}" type="presOf" srcId="{81EA8F91-E6A1-4222-895B-800BB7A189D4}" destId="{8C13EC62-94E7-4B81-81E8-44F2B23E7CE6}" srcOrd="1" destOrd="0" presId="urn:microsoft.com/office/officeart/2005/8/layout/orgChart1#1"/>
    <dgm:cxn modelId="{A59B6502-1BEB-4A63-99BF-9BE412E18BA0}" srcId="{A8F0377D-B55C-44D5-8B33-61B468967B64}" destId="{E3C9A1BC-29B7-4921-AFFA-2C2213412B88}" srcOrd="1" destOrd="0" parTransId="{9522B9DF-CA19-427E-A299-01E526104280}" sibTransId="{81F6E0A9-5DD5-4907-8138-4B8AE509C1AD}"/>
    <dgm:cxn modelId="{1B2805AC-C726-4311-AC3C-80F5D9DEFD3F}" type="presOf" srcId="{9522B9DF-CA19-427E-A299-01E526104280}" destId="{E0CC97B8-0DC2-4E90-9136-3EF773AB0C7D}" srcOrd="0" destOrd="0" presId="urn:microsoft.com/office/officeart/2005/8/layout/orgChart1#1"/>
    <dgm:cxn modelId="{11CFEB9D-068B-42AB-8197-5D102D08FF7C}" type="presOf" srcId="{693FD6BD-58D2-43F5-AF6D-07F45AEA4F7E}" destId="{2C615932-4FCE-4E05-85AA-10B945E8C89A}" srcOrd="0" destOrd="0" presId="urn:microsoft.com/office/officeart/2005/8/layout/orgChart1#1"/>
    <dgm:cxn modelId="{71F05923-3594-429A-9D51-F39439C85CC5}" type="presOf" srcId="{FA462870-5800-4717-BE23-7C1993CB6413}" destId="{B982ED63-8CDF-4F27-84B5-42DA79D24A46}" srcOrd="0" destOrd="0" presId="urn:microsoft.com/office/officeart/2005/8/layout/orgChart1#1"/>
    <dgm:cxn modelId="{46F161BC-9D95-4977-A023-F6628510180C}" type="presOf" srcId="{E3C9A1BC-29B7-4921-AFFA-2C2213412B88}" destId="{FC8C7B5E-0805-49ED-BDED-A1DD0C34EBF2}" srcOrd="0" destOrd="0" presId="urn:microsoft.com/office/officeart/2005/8/layout/orgChart1#1"/>
    <dgm:cxn modelId="{9FFE7F7E-99CA-4DBB-BB64-B6A6F1DC633B}" type="presOf" srcId="{FA462870-5800-4717-BE23-7C1993CB6413}" destId="{5E29E2A4-5B4E-40DA-BB22-4356FC4E398F}" srcOrd="1" destOrd="0" presId="urn:microsoft.com/office/officeart/2005/8/layout/orgChart1#1"/>
    <dgm:cxn modelId="{F5173023-C5BA-414B-B4A5-36E2817C5CC8}" type="presOf" srcId="{A8F0377D-B55C-44D5-8B33-61B468967B64}" destId="{CDDB9BE8-76B3-459D-B365-664D22F6CFC1}" srcOrd="1" destOrd="0" presId="urn:microsoft.com/office/officeart/2005/8/layout/orgChart1#1"/>
    <dgm:cxn modelId="{2143856E-5180-4C7F-A4B0-7DC54A1BC8D2}" srcId="{A8F0377D-B55C-44D5-8B33-61B468967B64}" destId="{AE991D2D-3742-44C9-8CA5-89148B2C426F}" srcOrd="4" destOrd="0" parTransId="{693FD6BD-58D2-43F5-AF6D-07F45AEA4F7E}" sibTransId="{7452DB90-DBA6-4CDE-91DA-873F1A166FD0}"/>
    <dgm:cxn modelId="{3E9B87EA-0540-4AB4-96CE-FC6F9D141FE0}" type="presOf" srcId="{81EA8F91-E6A1-4222-895B-800BB7A189D4}" destId="{CFE832FD-6522-4E92-B1C8-B627EC91A0BB}" srcOrd="0" destOrd="0" presId="urn:microsoft.com/office/officeart/2005/8/layout/orgChart1#1"/>
    <dgm:cxn modelId="{1A46BE8E-9EEB-4FF5-9249-3859F8CCBD3B}" type="presOf" srcId="{AE991D2D-3742-44C9-8CA5-89148B2C426F}" destId="{81CE4C93-B6C0-435E-AC77-26546EC1D063}" srcOrd="1" destOrd="0" presId="urn:microsoft.com/office/officeart/2005/8/layout/orgChart1#1"/>
    <dgm:cxn modelId="{3D354455-FAA7-4F59-847E-8233CEC69C39}" srcId="{A8F0377D-B55C-44D5-8B33-61B468967B64}" destId="{81EA8F91-E6A1-4222-895B-800BB7A189D4}" srcOrd="2" destOrd="0" parTransId="{EB7D7C5D-A335-4271-A304-986024DCFEE9}" sibTransId="{EDD61093-33A3-477D-AC92-A4E667F5CF2C}"/>
    <dgm:cxn modelId="{31210DCC-5274-485E-9C3E-179598DD221B}" type="presOf" srcId="{AE991D2D-3742-44C9-8CA5-89148B2C426F}" destId="{597FE4A4-998E-4799-A730-25D9C652D6D1}" srcOrd="0" destOrd="0" presId="urn:microsoft.com/office/officeart/2005/8/layout/orgChart1#1"/>
    <dgm:cxn modelId="{33A9E215-D47F-4995-82B6-6B0B70D8E1E6}" type="presOf" srcId="{96B3ACB5-D922-477D-839A-C0B39EC58926}" destId="{6CB64D10-4C45-4AAE-8E98-B9A058029AFF}" srcOrd="0" destOrd="0" presId="urn:microsoft.com/office/officeart/2005/8/layout/orgChart1#1"/>
    <dgm:cxn modelId="{F13CFA15-DE6E-40AB-A358-61EEB719C585}" type="presOf" srcId="{EA77A7BB-3E4F-4664-88C5-B046D50A695A}" destId="{B68EF0DC-D365-408E-B699-66DD7B2DF16E}" srcOrd="0" destOrd="0" presId="urn:microsoft.com/office/officeart/2005/8/layout/orgChart1#1"/>
    <dgm:cxn modelId="{56E3A0BC-CD99-4134-B06A-5E937FF0420C}" srcId="{A8F0377D-B55C-44D5-8B33-61B468967B64}" destId="{FA462870-5800-4717-BE23-7C1993CB6413}" srcOrd="0" destOrd="0" parTransId="{96B3ACB5-D922-477D-839A-C0B39EC58926}" sibTransId="{05EA6F3B-49B9-4980-8710-FF001CD69404}"/>
    <dgm:cxn modelId="{DF7C8592-5882-43CF-9300-BBC5B79F2C6C}" type="presOf" srcId="{87696CD7-1B74-407E-84CF-50F7E8058772}" destId="{6C2BD1C6-C430-4B82-82FA-002E9D60908F}" srcOrd="0" destOrd="0" presId="urn:microsoft.com/office/officeart/2005/8/layout/orgChart1#1"/>
    <dgm:cxn modelId="{6FD1E50E-4A45-4CC8-96B3-7EEFE8B3537D}" type="presParOf" srcId="{245F42CE-6969-4252-9F17-0D53CBB13D58}" destId="{B102FB87-3877-46EF-85C5-2C885026C82A}" srcOrd="0" destOrd="0" presId="urn:microsoft.com/office/officeart/2005/8/layout/orgChart1#1"/>
    <dgm:cxn modelId="{56048C82-BB0C-457B-A6FC-DE7EC5F9DAC1}" type="presParOf" srcId="{B102FB87-3877-46EF-85C5-2C885026C82A}" destId="{9FF36A27-725D-404F-9F45-0589520A7547}" srcOrd="0" destOrd="0" presId="urn:microsoft.com/office/officeart/2005/8/layout/orgChart1#1"/>
    <dgm:cxn modelId="{CDF1D88B-BE26-4C8E-AEB0-D2939B364AB5}" type="presParOf" srcId="{9FF36A27-725D-404F-9F45-0589520A7547}" destId="{A4DBE81E-A292-400B-9869-B0CDC8F84B6E}" srcOrd="0" destOrd="0" presId="urn:microsoft.com/office/officeart/2005/8/layout/orgChart1#1"/>
    <dgm:cxn modelId="{163B7746-0943-4B70-87F9-C4F794F65C17}" type="presParOf" srcId="{9FF36A27-725D-404F-9F45-0589520A7547}" destId="{CDDB9BE8-76B3-459D-B365-664D22F6CFC1}" srcOrd="1" destOrd="0" presId="urn:microsoft.com/office/officeart/2005/8/layout/orgChart1#1"/>
    <dgm:cxn modelId="{C921E786-C2D8-41B8-830E-D798B7F7E1EB}" type="presParOf" srcId="{B102FB87-3877-46EF-85C5-2C885026C82A}" destId="{166F730F-EF30-42D2-8BA4-A406D7A69BE6}" srcOrd="1" destOrd="0" presId="urn:microsoft.com/office/officeart/2005/8/layout/orgChart1#1"/>
    <dgm:cxn modelId="{20F19648-B118-4EAA-A381-092A758E7774}" type="presParOf" srcId="{166F730F-EF30-42D2-8BA4-A406D7A69BE6}" destId="{6CB64D10-4C45-4AAE-8E98-B9A058029AFF}" srcOrd="0" destOrd="0" presId="urn:microsoft.com/office/officeart/2005/8/layout/orgChart1#1"/>
    <dgm:cxn modelId="{FB35787B-732E-4DD1-8995-3462E229A5E0}" type="presParOf" srcId="{166F730F-EF30-42D2-8BA4-A406D7A69BE6}" destId="{FD381383-87EB-415F-AEA1-346FF3347893}" srcOrd="1" destOrd="0" presId="urn:microsoft.com/office/officeart/2005/8/layout/orgChart1#1"/>
    <dgm:cxn modelId="{AEFF31BC-DF93-4977-8FE6-21FACA6F08E8}" type="presParOf" srcId="{FD381383-87EB-415F-AEA1-346FF3347893}" destId="{97CD82AA-A940-4324-BA28-15824B6D6778}" srcOrd="0" destOrd="0" presId="urn:microsoft.com/office/officeart/2005/8/layout/orgChart1#1"/>
    <dgm:cxn modelId="{549E87E7-B6D8-4E92-842E-27A576ED573A}" type="presParOf" srcId="{97CD82AA-A940-4324-BA28-15824B6D6778}" destId="{B982ED63-8CDF-4F27-84B5-42DA79D24A46}" srcOrd="0" destOrd="0" presId="urn:microsoft.com/office/officeart/2005/8/layout/orgChart1#1"/>
    <dgm:cxn modelId="{FD3F0068-E90A-48FE-BD3D-BD542763D803}" type="presParOf" srcId="{97CD82AA-A940-4324-BA28-15824B6D6778}" destId="{5E29E2A4-5B4E-40DA-BB22-4356FC4E398F}" srcOrd="1" destOrd="0" presId="urn:microsoft.com/office/officeart/2005/8/layout/orgChart1#1"/>
    <dgm:cxn modelId="{D2CE76D0-3F14-4A41-BAB0-0016666AC3E1}" type="presParOf" srcId="{FD381383-87EB-415F-AEA1-346FF3347893}" destId="{7EBFC989-569A-4750-81ED-A4062541306D}" srcOrd="1" destOrd="0" presId="urn:microsoft.com/office/officeart/2005/8/layout/orgChart1#1"/>
    <dgm:cxn modelId="{0963C7C8-B2D1-4AEE-9D75-9F8608066B13}" type="presParOf" srcId="{FD381383-87EB-415F-AEA1-346FF3347893}" destId="{530F2810-964E-4B50-B979-789AB280326F}" srcOrd="2" destOrd="0" presId="urn:microsoft.com/office/officeart/2005/8/layout/orgChart1#1"/>
    <dgm:cxn modelId="{54960B18-9CC5-4784-8A28-86163376ED21}" type="presParOf" srcId="{166F730F-EF30-42D2-8BA4-A406D7A69BE6}" destId="{E0CC97B8-0DC2-4E90-9136-3EF773AB0C7D}" srcOrd="2" destOrd="0" presId="urn:microsoft.com/office/officeart/2005/8/layout/orgChart1#1"/>
    <dgm:cxn modelId="{C8D7FA1C-AD18-4B29-9950-F99A1BF9FCB2}" type="presParOf" srcId="{166F730F-EF30-42D2-8BA4-A406D7A69BE6}" destId="{8DE70951-6E3E-41BA-AB47-47B9D8F3757C}" srcOrd="3" destOrd="0" presId="urn:microsoft.com/office/officeart/2005/8/layout/orgChart1#1"/>
    <dgm:cxn modelId="{1B2BCF21-FE7A-46ED-8D41-7B76398FB5C3}" type="presParOf" srcId="{8DE70951-6E3E-41BA-AB47-47B9D8F3757C}" destId="{72D1644B-086B-4736-95FE-974424C2AE86}" srcOrd="0" destOrd="0" presId="urn:microsoft.com/office/officeart/2005/8/layout/orgChart1#1"/>
    <dgm:cxn modelId="{ED7C0989-4285-477C-81D1-9DD3F820BB36}" type="presParOf" srcId="{72D1644B-086B-4736-95FE-974424C2AE86}" destId="{FC8C7B5E-0805-49ED-BDED-A1DD0C34EBF2}" srcOrd="0" destOrd="0" presId="urn:microsoft.com/office/officeart/2005/8/layout/orgChart1#1"/>
    <dgm:cxn modelId="{D3B26EBC-8FB4-4565-9F65-C027E77C8F88}" type="presParOf" srcId="{72D1644B-086B-4736-95FE-974424C2AE86}" destId="{2FD27741-4FB2-4898-A675-31A1CC3DB0A6}" srcOrd="1" destOrd="0" presId="urn:microsoft.com/office/officeart/2005/8/layout/orgChart1#1"/>
    <dgm:cxn modelId="{4E3BB5E4-782B-4D08-95E8-E34694241826}" type="presParOf" srcId="{8DE70951-6E3E-41BA-AB47-47B9D8F3757C}" destId="{A1503B1A-836D-4D48-830A-5184BD274D90}" srcOrd="1" destOrd="0" presId="urn:microsoft.com/office/officeart/2005/8/layout/orgChart1#1"/>
    <dgm:cxn modelId="{C7E61F26-730B-4CFF-82DE-FEE873F68F79}" type="presParOf" srcId="{8DE70951-6E3E-41BA-AB47-47B9D8F3757C}" destId="{38EC6045-E97B-492D-994C-25156ABD8055}" srcOrd="2" destOrd="0" presId="urn:microsoft.com/office/officeart/2005/8/layout/orgChart1#1"/>
    <dgm:cxn modelId="{4C615E37-3E91-4258-8C0C-7EF16AC64372}" type="presParOf" srcId="{166F730F-EF30-42D2-8BA4-A406D7A69BE6}" destId="{D3AA993C-C85E-4484-8C5C-3B0235FB04CB}" srcOrd="4" destOrd="0" presId="urn:microsoft.com/office/officeart/2005/8/layout/orgChart1#1"/>
    <dgm:cxn modelId="{89F344C0-9A44-44CD-BAF3-787BF8214D64}" type="presParOf" srcId="{166F730F-EF30-42D2-8BA4-A406D7A69BE6}" destId="{8B1EABC0-9549-48AA-9E88-3F7ED3035284}" srcOrd="5" destOrd="0" presId="urn:microsoft.com/office/officeart/2005/8/layout/orgChart1#1"/>
    <dgm:cxn modelId="{676A3F4B-AB0B-46A0-9835-CC4F46926A26}" type="presParOf" srcId="{8B1EABC0-9549-48AA-9E88-3F7ED3035284}" destId="{8F3305FC-F9EE-4A45-A827-12EFBF941931}" srcOrd="0" destOrd="0" presId="urn:microsoft.com/office/officeart/2005/8/layout/orgChart1#1"/>
    <dgm:cxn modelId="{DD3491D6-3FBD-463F-8930-AA85BBB2494B}" type="presParOf" srcId="{8F3305FC-F9EE-4A45-A827-12EFBF941931}" destId="{CFE832FD-6522-4E92-B1C8-B627EC91A0BB}" srcOrd="0" destOrd="0" presId="urn:microsoft.com/office/officeart/2005/8/layout/orgChart1#1"/>
    <dgm:cxn modelId="{6861A348-0CF9-4893-991E-C361ABD39EDD}" type="presParOf" srcId="{8F3305FC-F9EE-4A45-A827-12EFBF941931}" destId="{8C13EC62-94E7-4B81-81E8-44F2B23E7CE6}" srcOrd="1" destOrd="0" presId="urn:microsoft.com/office/officeart/2005/8/layout/orgChart1#1"/>
    <dgm:cxn modelId="{7DA0ADF3-8F05-4F7C-9743-F40F91FD4B50}" type="presParOf" srcId="{8B1EABC0-9549-48AA-9E88-3F7ED3035284}" destId="{716F4F3F-F176-47F2-BDB6-2A9CCA150BAC}" srcOrd="1" destOrd="0" presId="urn:microsoft.com/office/officeart/2005/8/layout/orgChart1#1"/>
    <dgm:cxn modelId="{46E4CA40-F3C0-4243-8682-F43AF66EAABC}" type="presParOf" srcId="{8B1EABC0-9549-48AA-9E88-3F7ED3035284}" destId="{029CBF67-0BF4-4845-AA8A-D23322AA95BE}" srcOrd="2" destOrd="0" presId="urn:microsoft.com/office/officeart/2005/8/layout/orgChart1#1"/>
    <dgm:cxn modelId="{682B5C5D-0D81-411D-8822-35257CED8E5B}" type="presParOf" srcId="{166F730F-EF30-42D2-8BA4-A406D7A69BE6}" destId="{6C2BD1C6-C430-4B82-82FA-002E9D60908F}" srcOrd="6" destOrd="0" presId="urn:microsoft.com/office/officeart/2005/8/layout/orgChart1#1"/>
    <dgm:cxn modelId="{22D4CEAB-D876-470F-81DF-EF8FF60EDA6A}" type="presParOf" srcId="{166F730F-EF30-42D2-8BA4-A406D7A69BE6}" destId="{EA7500FE-C0A9-4F65-B226-4F9B391C522E}" srcOrd="7" destOrd="0" presId="urn:microsoft.com/office/officeart/2005/8/layout/orgChart1#1"/>
    <dgm:cxn modelId="{B2271409-E94F-4A61-88AF-BB84952909B9}" type="presParOf" srcId="{EA7500FE-C0A9-4F65-B226-4F9B391C522E}" destId="{285FBC6B-0FF2-4E9A-ADB5-7AF89C22669C}" srcOrd="0" destOrd="0" presId="urn:microsoft.com/office/officeart/2005/8/layout/orgChart1#1"/>
    <dgm:cxn modelId="{ADDDE1B0-7C9A-4DAF-83F8-40FCD7B71B69}" type="presParOf" srcId="{285FBC6B-0FF2-4E9A-ADB5-7AF89C22669C}" destId="{B68EF0DC-D365-408E-B699-66DD7B2DF16E}" srcOrd="0" destOrd="0" presId="urn:microsoft.com/office/officeart/2005/8/layout/orgChart1#1"/>
    <dgm:cxn modelId="{7222D00E-645E-4D56-BB23-4212AB9F6DDC}" type="presParOf" srcId="{285FBC6B-0FF2-4E9A-ADB5-7AF89C22669C}" destId="{0D8D2C5B-DC1D-4886-8F01-31BFFCF8CE30}" srcOrd="1" destOrd="0" presId="urn:microsoft.com/office/officeart/2005/8/layout/orgChart1#1"/>
    <dgm:cxn modelId="{B8C3E65B-12F1-49EB-A2CB-3EB1D5874850}" type="presParOf" srcId="{EA7500FE-C0A9-4F65-B226-4F9B391C522E}" destId="{6B9D02E3-98ED-4965-9DA4-5F3147AD9F7A}" srcOrd="1" destOrd="0" presId="urn:microsoft.com/office/officeart/2005/8/layout/orgChart1#1"/>
    <dgm:cxn modelId="{1F7506F4-2212-4116-9D1C-47DF60DCFD84}" type="presParOf" srcId="{EA7500FE-C0A9-4F65-B226-4F9B391C522E}" destId="{7A371797-29FD-44DC-B510-1E217E6DC826}" srcOrd="2" destOrd="0" presId="urn:microsoft.com/office/officeart/2005/8/layout/orgChart1#1"/>
    <dgm:cxn modelId="{C29FCE80-9889-4594-BC32-860763781718}" type="presParOf" srcId="{166F730F-EF30-42D2-8BA4-A406D7A69BE6}" destId="{2C615932-4FCE-4E05-85AA-10B945E8C89A}" srcOrd="8" destOrd="0" presId="urn:microsoft.com/office/officeart/2005/8/layout/orgChart1#1"/>
    <dgm:cxn modelId="{8C44E3D5-7527-4748-BC64-9198D7C26839}" type="presParOf" srcId="{166F730F-EF30-42D2-8BA4-A406D7A69BE6}" destId="{A782322E-1E71-44AC-A9CD-2586FDBE1D43}" srcOrd="9" destOrd="0" presId="urn:microsoft.com/office/officeart/2005/8/layout/orgChart1#1"/>
    <dgm:cxn modelId="{3B3329E1-414C-4B67-9A6C-F8E9A9AA4883}" type="presParOf" srcId="{A782322E-1E71-44AC-A9CD-2586FDBE1D43}" destId="{7D63D3D4-F623-4428-BEB7-546248CACFCF}" srcOrd="0" destOrd="0" presId="urn:microsoft.com/office/officeart/2005/8/layout/orgChart1#1"/>
    <dgm:cxn modelId="{545840BF-CB4A-44D5-B418-7519A6A331E5}" type="presParOf" srcId="{7D63D3D4-F623-4428-BEB7-546248CACFCF}" destId="{597FE4A4-998E-4799-A730-25D9C652D6D1}" srcOrd="0" destOrd="0" presId="urn:microsoft.com/office/officeart/2005/8/layout/orgChart1#1"/>
    <dgm:cxn modelId="{96FF44B0-22DB-4E23-A765-C5594D308536}" type="presParOf" srcId="{7D63D3D4-F623-4428-BEB7-546248CACFCF}" destId="{81CE4C93-B6C0-435E-AC77-26546EC1D063}" srcOrd="1" destOrd="0" presId="urn:microsoft.com/office/officeart/2005/8/layout/orgChart1#1"/>
    <dgm:cxn modelId="{3FC9E8B5-2193-4E17-BD27-6F662841206A}" type="presParOf" srcId="{A782322E-1E71-44AC-A9CD-2586FDBE1D43}" destId="{79261FDA-BCA2-4EF8-AF85-D2AA27492C61}" srcOrd="1" destOrd="0" presId="urn:microsoft.com/office/officeart/2005/8/layout/orgChart1#1"/>
    <dgm:cxn modelId="{1B9A33E2-99A4-4112-B497-ACED1538E3AB}" type="presParOf" srcId="{A782322E-1E71-44AC-A9CD-2586FDBE1D43}" destId="{9EA91A23-FA81-4788-AA73-EF251AA62902}" srcOrd="2" destOrd="0" presId="urn:microsoft.com/office/officeart/2005/8/layout/orgChart1#1"/>
    <dgm:cxn modelId="{FC1C40F0-3E5B-4D35-A351-36FE64C31033}" type="presParOf" srcId="{B102FB87-3877-46EF-85C5-2C885026C82A}" destId="{88DF2A1F-E769-483E-8A62-DB94D520955C}" srcOrd="2" destOrd="0" presId="urn:microsoft.com/office/officeart/2005/8/layout/orgChart1#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4EF4D-A090-40DC-A423-50773034AC64}" type="doc">
      <dgm:prSet loTypeId="urn:microsoft.com/office/officeart/2008/layout/HorizontalMultiLevelHierarchy#10" loCatId="hierarchy" qsTypeId="urn:microsoft.com/office/officeart/2005/8/quickstyle/simple1#10" qsCatId="simple" csTypeId="urn:microsoft.com/office/officeart/2005/8/colors/accent1_2#11" csCatId="accent1" phldr="1"/>
      <dgm:spPr/>
      <dgm:t>
        <a:bodyPr/>
        <a:lstStyle/>
        <a:p>
          <a:endParaRPr lang="zh-CN" altLang="en-US"/>
        </a:p>
      </dgm:t>
    </dgm:pt>
    <dgm:pt modelId="{D8A057EF-3C58-4D78-8981-F1715F893865}">
      <dgm:prSet phldrT="[文本]" phldr="0" custT="1"/>
      <dgm:spPr/>
      <dgm:t>
        <a:bodyPr vert="vert" wrap="square"/>
        <a:lstStyle/>
        <a:p>
          <a:pPr algn="l">
            <a:lnSpc>
              <a:spcPct val="14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dirty="0" smtClean="0">
              <a:solidFill>
                <a:schemeClr val="bg1"/>
              </a:solidFill>
            </a:rPr>
            <a:t>市发改委牵头，负责自来水、天然气（液化石油气）供应情况监测，</a:t>
          </a:r>
          <a:r>
            <a:rPr lang="zh-CN" altLang="en-US" sz="1800" dirty="0" smtClean="0"/>
            <a:t>调度分析供需信息、做好预测预警</a:t>
          </a:r>
          <a:endParaRPr lang="zh-CN" altLang="en-US" sz="1800" dirty="0">
            <a:solidFill>
              <a:schemeClr val="bg1"/>
            </a:solidFill>
          </a:endParaRPr>
        </a:p>
      </dgm:t>
    </dgm:pt>
    <dgm:pt modelId="{29018D78-01E1-4F56-920F-C8DC66C54554}" type="parTrans" cxnId="{46FFD4C9-10C0-4130-BD9E-D5A2EE7D2E9B}">
      <dgm:prSet/>
      <dgm:spPr/>
      <dgm:t>
        <a:bodyPr/>
        <a:lstStyle/>
        <a:p>
          <a:endParaRPr lang="zh-CN" altLang="en-US">
            <a:solidFill>
              <a:schemeClr val="bg1"/>
            </a:solidFill>
          </a:endParaRPr>
        </a:p>
      </dgm:t>
    </dgm:pt>
    <dgm:pt modelId="{CD78995B-76E2-4283-BACA-CC4776DB4908}" type="sibTrans" cxnId="{46FFD4C9-10C0-4130-BD9E-D5A2EE7D2E9B}">
      <dgm:prSet/>
      <dgm:spPr/>
      <dgm:t>
        <a:bodyPr/>
        <a:lstStyle/>
        <a:p>
          <a:endParaRPr lang="zh-CN" altLang="en-US">
            <a:solidFill>
              <a:schemeClr val="bg1"/>
            </a:solidFill>
          </a:endParaRPr>
        </a:p>
      </dgm:t>
    </dgm:pt>
    <dgm:pt modelId="{70F2A955-E8DB-4F9F-AAC0-760343F5F415}" type="pres">
      <dgm:prSet presAssocID="{7D44EF4D-A090-40DC-A423-50773034AC6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F43A7CE-F8BD-4647-8C96-F2D88259515D}" type="pres">
      <dgm:prSet presAssocID="{D8A057EF-3C58-4D78-8981-F1715F893865}" presName="root1" presStyleCnt="0"/>
      <dgm:spPr/>
    </dgm:pt>
    <dgm:pt modelId="{531AAE1A-5596-4510-A02E-E7BB59BC3A8F}" type="pres">
      <dgm:prSet presAssocID="{D8A057EF-3C58-4D78-8981-F1715F893865}" presName="LevelOneTextNode" presStyleLbl="node0" presStyleIdx="0" presStyleCnt="1" custScaleX="248999" custScaleY="9768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D180884-539A-44CF-86D6-89E1BBE80317}" type="pres">
      <dgm:prSet presAssocID="{D8A057EF-3C58-4D78-8981-F1715F893865}" presName="level2hierChild" presStyleCnt="0"/>
      <dgm:spPr/>
    </dgm:pt>
  </dgm:ptLst>
  <dgm:cxnLst>
    <dgm:cxn modelId="{89759D11-F544-4658-A557-5D7FF21B2F71}" type="presOf" srcId="{D8A057EF-3C58-4D78-8981-F1715F893865}" destId="{531AAE1A-5596-4510-A02E-E7BB59BC3A8F}" srcOrd="0" destOrd="0" presId="urn:microsoft.com/office/officeart/2008/layout/HorizontalMultiLevelHierarchy#10"/>
    <dgm:cxn modelId="{46FFD4C9-10C0-4130-BD9E-D5A2EE7D2E9B}" srcId="{7D44EF4D-A090-40DC-A423-50773034AC64}" destId="{D8A057EF-3C58-4D78-8981-F1715F893865}" srcOrd="0" destOrd="0" parTransId="{29018D78-01E1-4F56-920F-C8DC66C54554}" sibTransId="{CD78995B-76E2-4283-BACA-CC4776DB4908}"/>
    <dgm:cxn modelId="{C4503487-BE4E-4DF3-AC3F-A370D41FC979}" type="presOf" srcId="{7D44EF4D-A090-40DC-A423-50773034AC64}" destId="{70F2A955-E8DB-4F9F-AAC0-760343F5F415}" srcOrd="0" destOrd="0" presId="urn:microsoft.com/office/officeart/2008/layout/HorizontalMultiLevelHierarchy#10"/>
    <dgm:cxn modelId="{9559CB6E-D6E3-4ED9-8ACB-DF744D6B46EC}" type="presParOf" srcId="{70F2A955-E8DB-4F9F-AAC0-760343F5F415}" destId="{3F43A7CE-F8BD-4647-8C96-F2D88259515D}" srcOrd="0" destOrd="0" presId="urn:microsoft.com/office/officeart/2008/layout/HorizontalMultiLevelHierarchy#10"/>
    <dgm:cxn modelId="{38CDCB6C-84AE-4BA0-B29F-3194A0A932BA}" type="presParOf" srcId="{3F43A7CE-F8BD-4647-8C96-F2D88259515D}" destId="{531AAE1A-5596-4510-A02E-E7BB59BC3A8F}" srcOrd="0" destOrd="0" presId="urn:microsoft.com/office/officeart/2008/layout/HorizontalMultiLevelHierarchy#10"/>
    <dgm:cxn modelId="{7C5E0418-F36F-4763-93E0-AFAD34387A1F}" type="presParOf" srcId="{3F43A7CE-F8BD-4647-8C96-F2D88259515D}" destId="{0D180884-539A-44CF-86D6-89E1BBE80317}" srcOrd="1" destOrd="0" presId="urn:microsoft.com/office/officeart/2008/layout/HorizontalMultiLevelHierarchy#10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4EF4D-A090-40DC-A423-50773034AC64}" type="doc">
      <dgm:prSet loTypeId="urn:microsoft.com/office/officeart/2008/layout/HorizontalMultiLevelHierarchy#11" loCatId="hierarchy" qsTypeId="urn:microsoft.com/office/officeart/2005/8/quickstyle/simple1#11" qsCatId="simple" csTypeId="urn:microsoft.com/office/officeart/2005/8/colors/accent1_2#12" csCatId="accent1" phldr="1"/>
      <dgm:spPr/>
      <dgm:t>
        <a:bodyPr/>
        <a:lstStyle/>
        <a:p>
          <a:endParaRPr lang="zh-CN" altLang="en-US"/>
        </a:p>
      </dgm:t>
    </dgm:pt>
    <dgm:pt modelId="{D8A057EF-3C58-4D78-8981-F1715F893865}">
      <dgm:prSet phldrT="[文本]" phldr="0" custT="1"/>
      <dgm:spPr/>
      <dgm:t>
        <a:bodyPr vert="vert" wrap="square"/>
        <a:lstStyle/>
        <a:p>
          <a:pPr algn="l">
            <a:lnSpc>
              <a:spcPct val="14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dirty="0" smtClean="0">
              <a:solidFill>
                <a:schemeClr val="bg1"/>
              </a:solidFill>
            </a:rPr>
            <a:t>各相关职能部门负责市场供应、价格走势、分析预测、需求信息，做好舆情引导和应急处置</a:t>
          </a:r>
        </a:p>
      </dgm:t>
    </dgm:pt>
    <dgm:pt modelId="{29018D78-01E1-4F56-920F-C8DC66C54554}" type="parTrans" cxnId="{AE2610A7-E34A-4DEB-A281-C10BA5EDB4C0}">
      <dgm:prSet/>
      <dgm:spPr/>
      <dgm:t>
        <a:bodyPr/>
        <a:lstStyle/>
        <a:p>
          <a:endParaRPr lang="zh-CN" altLang="en-US">
            <a:solidFill>
              <a:schemeClr val="bg1"/>
            </a:solidFill>
          </a:endParaRPr>
        </a:p>
      </dgm:t>
    </dgm:pt>
    <dgm:pt modelId="{CD78995B-76E2-4283-BACA-CC4776DB4908}" type="sibTrans" cxnId="{AE2610A7-E34A-4DEB-A281-C10BA5EDB4C0}">
      <dgm:prSet/>
      <dgm:spPr/>
      <dgm:t>
        <a:bodyPr/>
        <a:lstStyle/>
        <a:p>
          <a:endParaRPr lang="zh-CN" altLang="en-US">
            <a:solidFill>
              <a:schemeClr val="bg1"/>
            </a:solidFill>
          </a:endParaRPr>
        </a:p>
      </dgm:t>
    </dgm:pt>
    <dgm:pt modelId="{70A1094C-4A2A-4470-9D4A-5036CD3BA8CF}">
      <dgm:prSet phldrT="[文本]" phldr="0" custT="1"/>
      <dgm:spPr/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>
              <a:solidFill>
                <a:schemeClr val="bg1"/>
              </a:solidFill>
            </a:rPr>
            <a:t>舆情引导</a:t>
          </a:r>
          <a:endParaRPr sz="6500"/>
        </a:p>
      </dgm:t>
    </dgm:pt>
    <dgm:pt modelId="{C39451CF-00BD-4818-A22E-4E8F1386EB1A}" type="parTrans" cxnId="{EF0AC96E-1607-4C2F-B3EE-6F0B1C7721FF}">
      <dgm:prSet phldr="0" custT="0"/>
      <dgm:spPr/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bg1"/>
            </a:solidFill>
          </a:endParaRPr>
        </a:p>
      </dgm:t>
    </dgm:pt>
    <dgm:pt modelId="{941FA077-1E97-4567-A97C-C4AB786D51EE}" type="sibTrans" cxnId="{EF0AC96E-1607-4C2F-B3EE-6F0B1C7721FF}">
      <dgm:prSet/>
      <dgm:spPr/>
      <dgm:t>
        <a:bodyPr/>
        <a:lstStyle/>
        <a:p>
          <a:endParaRPr lang="zh-CN" altLang="en-US">
            <a:solidFill>
              <a:schemeClr val="bg1"/>
            </a:solidFill>
          </a:endParaRPr>
        </a:p>
      </dgm:t>
    </dgm:pt>
    <dgm:pt modelId="{CEA0E0C8-1393-4DEB-A290-E38322F547F7}">
      <dgm:prSet phldrT="[文本]" phldr="0" custT="1"/>
      <dgm:spPr/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dirty="0">
              <a:solidFill>
                <a:schemeClr val="bg1"/>
              </a:solidFill>
            </a:rPr>
            <a:t>应急处置</a:t>
          </a:r>
          <a:endParaRPr sz="6500"/>
        </a:p>
      </dgm:t>
    </dgm:pt>
    <dgm:pt modelId="{9934E4AF-1D7A-48D5-A926-B712C361564A}" type="parTrans" cxnId="{5EFD2C30-623F-41C4-95A5-AB94EAEE1E95}">
      <dgm:prSet phldr="0" custT="0"/>
      <dgm:spPr/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gm:t>
    </dgm:pt>
    <dgm:pt modelId="{10F59EFC-58C8-49BC-83BA-9F5278925CFF}" type="sibTrans" cxnId="{5EFD2C30-623F-41C4-95A5-AB94EAEE1E95}">
      <dgm:prSet/>
      <dgm:spPr/>
      <dgm:t>
        <a:bodyPr/>
        <a:lstStyle/>
        <a:p>
          <a:endParaRPr lang="zh-CN" altLang="en-US"/>
        </a:p>
      </dgm:t>
    </dgm:pt>
    <dgm:pt modelId="{70F2A955-E8DB-4F9F-AAC0-760343F5F415}" type="pres">
      <dgm:prSet presAssocID="{7D44EF4D-A090-40DC-A423-50773034AC6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F43A7CE-F8BD-4647-8C96-F2D88259515D}" type="pres">
      <dgm:prSet presAssocID="{D8A057EF-3C58-4D78-8981-F1715F893865}" presName="root1" presStyleCnt="0"/>
      <dgm:spPr/>
    </dgm:pt>
    <dgm:pt modelId="{531AAE1A-5596-4510-A02E-E7BB59BC3A8F}" type="pres">
      <dgm:prSet presAssocID="{D8A057EF-3C58-4D78-8981-F1715F893865}" presName="LevelOneTextNode" presStyleLbl="node0" presStyleIdx="0" presStyleCnt="1" custScaleX="248999" custScaleY="9768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D180884-539A-44CF-86D6-89E1BBE80317}" type="pres">
      <dgm:prSet presAssocID="{D8A057EF-3C58-4D78-8981-F1715F893865}" presName="level2hierChild" presStyleCnt="0"/>
      <dgm:spPr/>
    </dgm:pt>
    <dgm:pt modelId="{35C32F05-2CE7-4EEE-B647-5E2E0950FAB1}" type="pres">
      <dgm:prSet presAssocID="{C39451CF-00BD-4818-A22E-4E8F1386EB1A}" presName="conn2-1" presStyleLbl="parChTrans1D2" presStyleIdx="0" presStyleCnt="2"/>
      <dgm:spPr/>
      <dgm:t>
        <a:bodyPr/>
        <a:lstStyle/>
        <a:p>
          <a:endParaRPr lang="zh-CN" altLang="en-US"/>
        </a:p>
      </dgm:t>
    </dgm:pt>
    <dgm:pt modelId="{F765A6D7-F4D2-4160-B461-1D940B026016}" type="pres">
      <dgm:prSet presAssocID="{C39451CF-00BD-4818-A22E-4E8F1386EB1A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D462BD9A-5678-454C-B019-1AC824DDC847}" type="pres">
      <dgm:prSet presAssocID="{70A1094C-4A2A-4470-9D4A-5036CD3BA8CF}" presName="root2" presStyleCnt="0"/>
      <dgm:spPr/>
    </dgm:pt>
    <dgm:pt modelId="{76E070E8-DF9C-4BE8-B6B4-510137328FC7}" type="pres">
      <dgm:prSet presAssocID="{70A1094C-4A2A-4470-9D4A-5036CD3BA8CF}" presName="LevelTwoTextNode" presStyleLbl="node2" presStyleIdx="0" presStyleCnt="2" custScaleY="11721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A47FC32-434C-4571-A1EF-D849B7C47C6C}" type="pres">
      <dgm:prSet presAssocID="{70A1094C-4A2A-4470-9D4A-5036CD3BA8CF}" presName="level3hierChild" presStyleCnt="0"/>
      <dgm:spPr/>
    </dgm:pt>
    <dgm:pt modelId="{711FE0AE-63D2-4047-A0FE-547EE07A7A9F}" type="pres">
      <dgm:prSet presAssocID="{9934E4AF-1D7A-48D5-A926-B712C361564A}" presName="conn2-1" presStyleLbl="parChTrans1D2" presStyleIdx="1" presStyleCnt="2"/>
      <dgm:spPr/>
      <dgm:t>
        <a:bodyPr/>
        <a:lstStyle/>
        <a:p>
          <a:endParaRPr lang="zh-CN" altLang="en-US"/>
        </a:p>
      </dgm:t>
    </dgm:pt>
    <dgm:pt modelId="{22CC2A4F-F303-42EA-87B2-4CA1084DFCF3}" type="pres">
      <dgm:prSet presAssocID="{9934E4AF-1D7A-48D5-A926-B712C361564A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21F92FCD-EC98-4E75-AE1A-47F31F6D344B}" type="pres">
      <dgm:prSet presAssocID="{CEA0E0C8-1393-4DEB-A290-E38322F547F7}" presName="root2" presStyleCnt="0"/>
      <dgm:spPr/>
    </dgm:pt>
    <dgm:pt modelId="{69CFE663-FBE4-470A-8157-C4C66A153AF5}" type="pres">
      <dgm:prSet presAssocID="{CEA0E0C8-1393-4DEB-A290-E38322F547F7}" presName="LevelTwoTextNode" presStyleLbl="node2" presStyleIdx="1" presStyleCnt="2" custScaleY="11068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C8980CD-F66D-4F6B-A249-B887A66314F8}" type="pres">
      <dgm:prSet presAssocID="{CEA0E0C8-1393-4DEB-A290-E38322F547F7}" presName="level3hierChild" presStyleCnt="0"/>
      <dgm:spPr/>
    </dgm:pt>
  </dgm:ptLst>
  <dgm:cxnLst>
    <dgm:cxn modelId="{56F63824-FC8B-4803-A282-84B1E09B3B4D}" type="presOf" srcId="{7D44EF4D-A090-40DC-A423-50773034AC64}" destId="{70F2A955-E8DB-4F9F-AAC0-760343F5F415}" srcOrd="0" destOrd="0" presId="urn:microsoft.com/office/officeart/2008/layout/HorizontalMultiLevelHierarchy#11"/>
    <dgm:cxn modelId="{5EFD2C30-623F-41C4-95A5-AB94EAEE1E95}" srcId="{D8A057EF-3C58-4D78-8981-F1715F893865}" destId="{CEA0E0C8-1393-4DEB-A290-E38322F547F7}" srcOrd="1" destOrd="0" parTransId="{9934E4AF-1D7A-48D5-A926-B712C361564A}" sibTransId="{10F59EFC-58C8-49BC-83BA-9F5278925CFF}"/>
    <dgm:cxn modelId="{85DE0C83-2A99-4E3B-8CAE-520D83C9AFDD}" type="presOf" srcId="{D8A057EF-3C58-4D78-8981-F1715F893865}" destId="{531AAE1A-5596-4510-A02E-E7BB59BC3A8F}" srcOrd="0" destOrd="0" presId="urn:microsoft.com/office/officeart/2008/layout/HorizontalMultiLevelHierarchy#11"/>
    <dgm:cxn modelId="{0B86C468-0152-4073-9C4D-C6DB387A46CE}" type="presOf" srcId="{9934E4AF-1D7A-48D5-A926-B712C361564A}" destId="{711FE0AE-63D2-4047-A0FE-547EE07A7A9F}" srcOrd="0" destOrd="0" presId="urn:microsoft.com/office/officeart/2008/layout/HorizontalMultiLevelHierarchy#11"/>
    <dgm:cxn modelId="{EF0AC96E-1607-4C2F-B3EE-6F0B1C7721FF}" srcId="{D8A057EF-3C58-4D78-8981-F1715F893865}" destId="{70A1094C-4A2A-4470-9D4A-5036CD3BA8CF}" srcOrd="0" destOrd="0" parTransId="{C39451CF-00BD-4818-A22E-4E8F1386EB1A}" sibTransId="{941FA077-1E97-4567-A97C-C4AB786D51EE}"/>
    <dgm:cxn modelId="{AE2610A7-E34A-4DEB-A281-C10BA5EDB4C0}" srcId="{7D44EF4D-A090-40DC-A423-50773034AC64}" destId="{D8A057EF-3C58-4D78-8981-F1715F893865}" srcOrd="0" destOrd="0" parTransId="{29018D78-01E1-4F56-920F-C8DC66C54554}" sibTransId="{CD78995B-76E2-4283-BACA-CC4776DB4908}"/>
    <dgm:cxn modelId="{3714A6F1-E93D-4268-A80A-FF9176E5B99F}" type="presOf" srcId="{C39451CF-00BD-4818-A22E-4E8F1386EB1A}" destId="{F765A6D7-F4D2-4160-B461-1D940B026016}" srcOrd="1" destOrd="0" presId="urn:microsoft.com/office/officeart/2008/layout/HorizontalMultiLevelHierarchy#11"/>
    <dgm:cxn modelId="{8884810A-4B8A-4FC5-87DE-FA9616A66086}" type="presOf" srcId="{C39451CF-00BD-4818-A22E-4E8F1386EB1A}" destId="{35C32F05-2CE7-4EEE-B647-5E2E0950FAB1}" srcOrd="0" destOrd="0" presId="urn:microsoft.com/office/officeart/2008/layout/HorizontalMultiLevelHierarchy#11"/>
    <dgm:cxn modelId="{90876766-A3F9-47D7-B953-A7FDAE5B3B91}" type="presOf" srcId="{70A1094C-4A2A-4470-9D4A-5036CD3BA8CF}" destId="{76E070E8-DF9C-4BE8-B6B4-510137328FC7}" srcOrd="0" destOrd="0" presId="urn:microsoft.com/office/officeart/2008/layout/HorizontalMultiLevelHierarchy#11"/>
    <dgm:cxn modelId="{7A10DB10-2AAA-4E22-9C56-33FD8BECDDDF}" type="presOf" srcId="{CEA0E0C8-1393-4DEB-A290-E38322F547F7}" destId="{69CFE663-FBE4-470A-8157-C4C66A153AF5}" srcOrd="0" destOrd="0" presId="urn:microsoft.com/office/officeart/2008/layout/HorizontalMultiLevelHierarchy#11"/>
    <dgm:cxn modelId="{8C0426E8-890C-4356-A4E2-81937DFD0F81}" type="presOf" srcId="{9934E4AF-1D7A-48D5-A926-B712C361564A}" destId="{22CC2A4F-F303-42EA-87B2-4CA1084DFCF3}" srcOrd="1" destOrd="0" presId="urn:microsoft.com/office/officeart/2008/layout/HorizontalMultiLevelHierarchy#11"/>
    <dgm:cxn modelId="{9800BC13-44C8-4174-AAE9-B7DA13363210}" type="presParOf" srcId="{70F2A955-E8DB-4F9F-AAC0-760343F5F415}" destId="{3F43A7CE-F8BD-4647-8C96-F2D88259515D}" srcOrd="0" destOrd="0" presId="urn:microsoft.com/office/officeart/2008/layout/HorizontalMultiLevelHierarchy#11"/>
    <dgm:cxn modelId="{C8A56837-E9F0-442F-8A2F-8496D5DB7314}" type="presParOf" srcId="{3F43A7CE-F8BD-4647-8C96-F2D88259515D}" destId="{531AAE1A-5596-4510-A02E-E7BB59BC3A8F}" srcOrd="0" destOrd="0" presId="urn:microsoft.com/office/officeart/2008/layout/HorizontalMultiLevelHierarchy#11"/>
    <dgm:cxn modelId="{CEED8A84-A318-4E94-B464-10E846D4C39B}" type="presParOf" srcId="{3F43A7CE-F8BD-4647-8C96-F2D88259515D}" destId="{0D180884-539A-44CF-86D6-89E1BBE80317}" srcOrd="1" destOrd="0" presId="urn:microsoft.com/office/officeart/2008/layout/HorizontalMultiLevelHierarchy#11"/>
    <dgm:cxn modelId="{EF62B28A-DEAA-48B9-99D5-531EA77ACC2E}" type="presParOf" srcId="{0D180884-539A-44CF-86D6-89E1BBE80317}" destId="{35C32F05-2CE7-4EEE-B647-5E2E0950FAB1}" srcOrd="0" destOrd="0" presId="urn:microsoft.com/office/officeart/2008/layout/HorizontalMultiLevelHierarchy#11"/>
    <dgm:cxn modelId="{C7F3DF74-7C43-499E-AE7E-7588EC17DE42}" type="presParOf" srcId="{35C32F05-2CE7-4EEE-B647-5E2E0950FAB1}" destId="{F765A6D7-F4D2-4160-B461-1D940B026016}" srcOrd="0" destOrd="0" presId="urn:microsoft.com/office/officeart/2008/layout/HorizontalMultiLevelHierarchy#11"/>
    <dgm:cxn modelId="{627F53BE-FEF1-4AD8-A9DA-BB5C696CE520}" type="presParOf" srcId="{0D180884-539A-44CF-86D6-89E1BBE80317}" destId="{D462BD9A-5678-454C-B019-1AC824DDC847}" srcOrd="1" destOrd="0" presId="urn:microsoft.com/office/officeart/2008/layout/HorizontalMultiLevelHierarchy#11"/>
    <dgm:cxn modelId="{47F66AC5-0154-4979-BF7D-FDF81E67AAC0}" type="presParOf" srcId="{D462BD9A-5678-454C-B019-1AC824DDC847}" destId="{76E070E8-DF9C-4BE8-B6B4-510137328FC7}" srcOrd="0" destOrd="0" presId="urn:microsoft.com/office/officeart/2008/layout/HorizontalMultiLevelHierarchy#11"/>
    <dgm:cxn modelId="{BD9EDF6D-B93D-4170-978C-B933EF4D2A3D}" type="presParOf" srcId="{D462BD9A-5678-454C-B019-1AC824DDC847}" destId="{EA47FC32-434C-4571-A1EF-D849B7C47C6C}" srcOrd="1" destOrd="0" presId="urn:microsoft.com/office/officeart/2008/layout/HorizontalMultiLevelHierarchy#11"/>
    <dgm:cxn modelId="{E987CC93-7FB5-4199-BF14-4E7CFFD62C5C}" type="presParOf" srcId="{0D180884-539A-44CF-86D6-89E1BBE80317}" destId="{711FE0AE-63D2-4047-A0FE-547EE07A7A9F}" srcOrd="2" destOrd="0" presId="urn:microsoft.com/office/officeart/2008/layout/HorizontalMultiLevelHierarchy#11"/>
    <dgm:cxn modelId="{32DF7284-EB32-4D24-BFF0-4A04BDAA5E6D}" type="presParOf" srcId="{711FE0AE-63D2-4047-A0FE-547EE07A7A9F}" destId="{22CC2A4F-F303-42EA-87B2-4CA1084DFCF3}" srcOrd="0" destOrd="0" presId="urn:microsoft.com/office/officeart/2008/layout/HorizontalMultiLevelHierarchy#11"/>
    <dgm:cxn modelId="{6E697BD4-2637-4B0C-9FE3-CF9B34B939B9}" type="presParOf" srcId="{0D180884-539A-44CF-86D6-89E1BBE80317}" destId="{21F92FCD-EC98-4E75-AE1A-47F31F6D344B}" srcOrd="3" destOrd="0" presId="urn:microsoft.com/office/officeart/2008/layout/HorizontalMultiLevelHierarchy#11"/>
    <dgm:cxn modelId="{8EAA04A6-DDD2-4A9B-A5D3-465E044A88AC}" type="presParOf" srcId="{21F92FCD-EC98-4E75-AE1A-47F31F6D344B}" destId="{69CFE663-FBE4-470A-8157-C4C66A153AF5}" srcOrd="0" destOrd="0" presId="urn:microsoft.com/office/officeart/2008/layout/HorizontalMultiLevelHierarchy#11"/>
    <dgm:cxn modelId="{3611C5EB-C8E5-4C15-98CF-C08ABD31373B}" type="presParOf" srcId="{21F92FCD-EC98-4E75-AE1A-47F31F6D344B}" destId="{9C8980CD-F66D-4F6B-A249-B887A66314F8}" srcOrd="1" destOrd="0" presId="urn:microsoft.com/office/officeart/2008/layout/HorizontalMultiLevelHierarchy#1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15932-4FCE-4E05-85AA-10B945E8C89A}">
      <dsp:nvSpPr>
        <dsp:cNvPr id="0" name=""/>
        <dsp:cNvSpPr/>
      </dsp:nvSpPr>
      <dsp:spPr>
        <a:xfrm>
          <a:off x="4064000" y="1393094"/>
          <a:ext cx="3361531" cy="291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51"/>
              </a:lnTo>
              <a:lnTo>
                <a:pt x="3361531" y="145851"/>
              </a:lnTo>
              <a:lnTo>
                <a:pt x="3361531" y="291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D1C6-C430-4B82-82FA-002E9D60908F}">
      <dsp:nvSpPr>
        <dsp:cNvPr id="0" name=""/>
        <dsp:cNvSpPr/>
      </dsp:nvSpPr>
      <dsp:spPr>
        <a:xfrm>
          <a:off x="4064000" y="1393094"/>
          <a:ext cx="1680765" cy="291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851"/>
              </a:lnTo>
              <a:lnTo>
                <a:pt x="1680765" y="145851"/>
              </a:lnTo>
              <a:lnTo>
                <a:pt x="1680765" y="291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A993C-C85E-4484-8C5C-3B0235FB04CB}">
      <dsp:nvSpPr>
        <dsp:cNvPr id="0" name=""/>
        <dsp:cNvSpPr/>
      </dsp:nvSpPr>
      <dsp:spPr>
        <a:xfrm>
          <a:off x="4018280" y="1393094"/>
          <a:ext cx="91440" cy="2917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1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C97B8-0DC2-4E90-9136-3EF773AB0C7D}">
      <dsp:nvSpPr>
        <dsp:cNvPr id="0" name=""/>
        <dsp:cNvSpPr/>
      </dsp:nvSpPr>
      <dsp:spPr>
        <a:xfrm>
          <a:off x="2383234" y="1393094"/>
          <a:ext cx="1680765" cy="291703"/>
        </a:xfrm>
        <a:custGeom>
          <a:avLst/>
          <a:gdLst/>
          <a:ahLst/>
          <a:cxnLst/>
          <a:rect l="0" t="0" r="0" b="0"/>
          <a:pathLst>
            <a:path>
              <a:moveTo>
                <a:pt x="1680765" y="0"/>
              </a:moveTo>
              <a:lnTo>
                <a:pt x="1680765" y="145851"/>
              </a:lnTo>
              <a:lnTo>
                <a:pt x="0" y="145851"/>
              </a:lnTo>
              <a:lnTo>
                <a:pt x="0" y="291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64D10-4C45-4AAE-8E98-B9A058029AFF}">
      <dsp:nvSpPr>
        <dsp:cNvPr id="0" name=""/>
        <dsp:cNvSpPr/>
      </dsp:nvSpPr>
      <dsp:spPr>
        <a:xfrm>
          <a:off x="702468" y="1393094"/>
          <a:ext cx="3361531" cy="291703"/>
        </a:xfrm>
        <a:custGeom>
          <a:avLst/>
          <a:gdLst/>
          <a:ahLst/>
          <a:cxnLst/>
          <a:rect l="0" t="0" r="0" b="0"/>
          <a:pathLst>
            <a:path>
              <a:moveTo>
                <a:pt x="3361531" y="0"/>
              </a:moveTo>
              <a:lnTo>
                <a:pt x="3361531" y="145851"/>
              </a:lnTo>
              <a:lnTo>
                <a:pt x="0" y="145851"/>
              </a:lnTo>
              <a:lnTo>
                <a:pt x="0" y="291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BE81E-A292-400B-9869-B0CDC8F84B6E}">
      <dsp:nvSpPr>
        <dsp:cNvPr id="0" name=""/>
        <dsp:cNvSpPr/>
      </dsp:nvSpPr>
      <dsp:spPr>
        <a:xfrm>
          <a:off x="3216185" y="3816"/>
          <a:ext cx="1695628" cy="1389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长春市新冠疫情防控期间重要生活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物资保供稳价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长春市政府</a:t>
          </a:r>
          <a:endParaRPr lang="zh-CN" altLang="en-US" sz="1200" kern="1200" dirty="0">
            <a:latin typeface="+mn-ea"/>
            <a:ea typeface="+mn-ea"/>
          </a:endParaRPr>
        </a:p>
      </dsp:txBody>
      <dsp:txXfrm>
        <a:off x="3216185" y="3816"/>
        <a:ext cx="1695628" cy="1389277"/>
      </dsp:txXfrm>
    </dsp:sp>
    <dsp:sp modelId="{B982ED63-8CDF-4F27-84B5-42DA79D24A46}">
      <dsp:nvSpPr>
        <dsp:cNvPr id="0" name=""/>
        <dsp:cNvSpPr/>
      </dsp:nvSpPr>
      <dsp:spPr>
        <a:xfrm>
          <a:off x="7937" y="1684797"/>
          <a:ext cx="1389062" cy="2542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面粉</a:t>
          </a: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和食用油保供稳价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★</a:t>
          </a:r>
          <a:r>
            <a:rPr lang="zh-CN" altLang="en-US" sz="1400" kern="1200" dirty="0" smtClean="0"/>
            <a:t>市商务局</a:t>
          </a:r>
          <a:endParaRPr lang="en-US" altLang="zh-CN" sz="1400" kern="1200" dirty="0" smtClean="0"/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kern="1200" dirty="0" smtClean="0"/>
            <a:t>市发改委</a:t>
          </a:r>
          <a:endParaRPr lang="en-US" altLang="zh-CN" sz="1400" kern="1200" dirty="0" smtClean="0"/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kern="1200" dirty="0" smtClean="0"/>
            <a:t>市粮储局</a:t>
          </a:r>
          <a:endParaRPr lang="en-US" altLang="zh-CN" sz="1400" kern="1200" dirty="0" smtClean="0"/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kern="1200" dirty="0" smtClean="0"/>
            <a:t>市市场</a:t>
          </a:r>
          <a:r>
            <a:rPr lang="zh-CN" altLang="en-US" sz="1400" kern="1200" dirty="0" smtClean="0"/>
            <a:t>局</a:t>
          </a:r>
          <a:endParaRPr lang="en-US" altLang="zh-CN" sz="1400" kern="1200" dirty="0" smtClean="0"/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zh-CN" altLang="en-US" sz="1400" kern="1200" dirty="0" smtClean="0"/>
            <a:t>市交通局</a:t>
          </a:r>
          <a:endParaRPr lang="en-US" altLang="zh-CN" sz="1400" kern="1200" dirty="0" smtClean="0"/>
        </a:p>
      </dsp:txBody>
      <dsp:txXfrm>
        <a:off x="7937" y="1684797"/>
        <a:ext cx="1389062" cy="2542255"/>
      </dsp:txXfrm>
    </dsp:sp>
    <dsp:sp modelId="{FC8C7B5E-0805-49ED-BDED-A1DD0C34EBF2}">
      <dsp:nvSpPr>
        <dsp:cNvPr id="0" name=""/>
        <dsp:cNvSpPr/>
      </dsp:nvSpPr>
      <dsp:spPr>
        <a:xfrm>
          <a:off x="1688703" y="1684797"/>
          <a:ext cx="1389062" cy="257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猪肉</a:t>
          </a: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★</a:t>
          </a:r>
          <a:r>
            <a:rPr lang="zh-CN" altLang="en-US" sz="1400" kern="1200" dirty="0" smtClean="0">
              <a:latin typeface="+mn-ea"/>
              <a:ea typeface="+mn-ea"/>
            </a:rPr>
            <a:t>市商务局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市发改委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市畜牧局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市粮储局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市市场局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</a:t>
          </a:r>
          <a:r>
            <a:rPr lang="zh-CN" altLang="en-US" sz="1400" kern="1200" dirty="0" smtClean="0">
              <a:latin typeface="+mn-ea"/>
              <a:ea typeface="+mn-ea"/>
            </a:rPr>
            <a:t>财政局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45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市交通局</a:t>
          </a:r>
          <a:endParaRPr lang="en-US" altLang="zh-CN" sz="1400" kern="1200" dirty="0" smtClean="0">
            <a:latin typeface="+mn-ea"/>
            <a:ea typeface="+mn-ea"/>
          </a:endParaRPr>
        </a:p>
      </dsp:txBody>
      <dsp:txXfrm>
        <a:off x="1688703" y="1684797"/>
        <a:ext cx="1389062" cy="2571175"/>
      </dsp:txXfrm>
    </dsp:sp>
    <dsp:sp modelId="{CFE832FD-6522-4E92-B1C8-B627EC91A0BB}">
      <dsp:nvSpPr>
        <dsp:cNvPr id="0" name=""/>
        <dsp:cNvSpPr/>
      </dsp:nvSpPr>
      <dsp:spPr>
        <a:xfrm>
          <a:off x="3369468" y="1684797"/>
          <a:ext cx="1389062" cy="2594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ctr" defTabSz="711200" eaLnBrk="1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大米</a:t>
          </a: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和蔬菜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 eaLnBrk="1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 eaLnBrk="1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 eaLnBrk="1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★商务局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 eaLnBrk="1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市发改委</a:t>
          </a:r>
          <a:endParaRPr lang="en-US" altLang="zh-CN" sz="1400" kern="1200" dirty="0" smtClean="0"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1400" kern="1200" dirty="0" smtClean="0">
              <a:latin typeface="+mn-ea"/>
              <a:ea typeface="+mn-ea"/>
            </a:rPr>
            <a:t>市粮储局</a:t>
          </a:r>
          <a:endParaRPr lang="en-US" altLang="zh-CN" sz="1400" kern="1200" dirty="0" smtClean="0"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1400" kern="1200" dirty="0" smtClean="0">
              <a:latin typeface="+mn-ea"/>
              <a:ea typeface="+mn-ea"/>
            </a:rPr>
            <a:t>市农委</a:t>
          </a:r>
          <a:endParaRPr lang="en-US" altLang="zh-CN" sz="1400" kern="1200" dirty="0" smtClean="0"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1400" kern="1200" dirty="0" smtClean="0">
              <a:latin typeface="+mn-ea"/>
              <a:ea typeface="+mn-ea"/>
            </a:rPr>
            <a:t>市市场局</a:t>
          </a:r>
          <a:endParaRPr lang="en-US" altLang="zh-CN" sz="1400" kern="1200" dirty="0" smtClean="0"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1400" kern="1200" dirty="0" smtClean="0">
              <a:latin typeface="+mn-ea"/>
              <a:ea typeface="+mn-ea"/>
            </a:rPr>
            <a:t>市</a:t>
          </a:r>
          <a:r>
            <a:rPr lang="zh-CN" altLang="en-US" sz="1400" kern="1200" dirty="0" smtClean="0">
              <a:latin typeface="+mn-ea"/>
              <a:ea typeface="+mn-ea"/>
            </a:rPr>
            <a:t>财政局</a:t>
          </a:r>
          <a:endParaRPr lang="en-US" altLang="zh-CN" sz="1400" kern="1200" dirty="0" smtClean="0"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sz="1400" kern="1200" dirty="0" smtClean="0">
              <a:latin typeface="+mn-ea"/>
              <a:ea typeface="+mn-ea"/>
            </a:rPr>
            <a:t>市交通局</a:t>
          </a:r>
          <a:endParaRPr lang="en-US" altLang="zh-CN" sz="1400" kern="1200" dirty="0" smtClean="0">
            <a:latin typeface="+mn-ea"/>
            <a:ea typeface="+mn-ea"/>
          </a:endParaRPr>
        </a:p>
      </dsp:txBody>
      <dsp:txXfrm>
        <a:off x="3369468" y="1684797"/>
        <a:ext cx="1389062" cy="2594629"/>
      </dsp:txXfrm>
    </dsp:sp>
    <dsp:sp modelId="{B68EF0DC-D365-408E-B699-66DD7B2DF16E}">
      <dsp:nvSpPr>
        <dsp:cNvPr id="0" name=""/>
        <dsp:cNvSpPr/>
      </dsp:nvSpPr>
      <dsp:spPr>
        <a:xfrm>
          <a:off x="5050234" y="1684797"/>
          <a:ext cx="1389062" cy="2573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水果</a:t>
          </a: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保供稳价工作体系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★市商务局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市供销社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市发改委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市市场</a:t>
          </a:r>
          <a:r>
            <a:rPr lang="zh-CN" altLang="en-US" sz="1400" kern="1200" dirty="0" smtClean="0">
              <a:latin typeface="+mn-ea"/>
              <a:ea typeface="+mn-ea"/>
            </a:rPr>
            <a:t>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市交通局</a:t>
          </a:r>
          <a:endParaRPr lang="en-US" altLang="zh-CN" sz="1400" kern="1200" dirty="0" smtClean="0">
            <a:latin typeface="+mn-ea"/>
            <a:ea typeface="+mn-ea"/>
          </a:endParaRPr>
        </a:p>
      </dsp:txBody>
      <dsp:txXfrm>
        <a:off x="5050234" y="1684797"/>
        <a:ext cx="1389062" cy="2573252"/>
      </dsp:txXfrm>
    </dsp:sp>
    <dsp:sp modelId="{597FE4A4-998E-4799-A730-25D9C652D6D1}">
      <dsp:nvSpPr>
        <dsp:cNvPr id="0" name=""/>
        <dsp:cNvSpPr/>
      </dsp:nvSpPr>
      <dsp:spPr>
        <a:xfrm>
          <a:off x="6731000" y="1684797"/>
          <a:ext cx="1389062" cy="2573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主要</a:t>
          </a: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速冻食品保供稳价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6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工作体系</a:t>
          </a:r>
          <a:endParaRPr lang="en-US" altLang="zh-CN" sz="1600" kern="1200" dirty="0" smtClean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仿宋_GB2312" panose="02010609030101010101" pitchFamily="49" charset="-122"/>
              <a:ea typeface="仿宋_GB2312" panose="02010609030101010101" pitchFamily="49" charset="-122"/>
            </a:rPr>
            <a:t>★</a:t>
          </a:r>
          <a:r>
            <a:rPr lang="zh-CN" altLang="en-US" sz="1400" kern="1200" dirty="0" smtClean="0">
              <a:latin typeface="+mn-ea"/>
              <a:ea typeface="+mn-ea"/>
            </a:rPr>
            <a:t>市商务局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市发改委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市市场</a:t>
          </a:r>
          <a:r>
            <a:rPr lang="zh-CN" altLang="en-US" sz="1400" kern="1200" dirty="0" smtClean="0">
              <a:latin typeface="+mn-ea"/>
              <a:ea typeface="+mn-ea"/>
            </a:rPr>
            <a:t>局</a:t>
          </a:r>
          <a:endParaRPr lang="en-US" altLang="zh-CN" sz="1400" kern="1200" dirty="0" smtClean="0">
            <a:latin typeface="+mn-ea"/>
            <a:ea typeface="+mn-ea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altLang="en-US" sz="1400" kern="1200" dirty="0" smtClean="0">
              <a:latin typeface="+mn-ea"/>
              <a:ea typeface="+mn-ea"/>
            </a:rPr>
            <a:t>市交通局</a:t>
          </a:r>
          <a:endParaRPr lang="en-US" altLang="zh-CN" sz="1400" kern="1200" dirty="0" smtClean="0">
            <a:latin typeface="+mn-ea"/>
            <a:ea typeface="+mn-ea"/>
          </a:endParaRPr>
        </a:p>
      </dsp:txBody>
      <dsp:txXfrm>
        <a:off x="6731000" y="1684797"/>
        <a:ext cx="1389062" cy="2573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FE0AE-63D2-4047-A0FE-547EE07A7A9F}">
      <dsp:nvSpPr>
        <dsp:cNvPr id="0" name=""/>
        <dsp:cNvSpPr/>
      </dsp:nvSpPr>
      <dsp:spPr>
        <a:xfrm>
          <a:off x="1602473" y="1446530"/>
          <a:ext cx="359183" cy="1141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591" y="0"/>
              </a:lnTo>
              <a:lnTo>
                <a:pt x="179591" y="1141023"/>
              </a:lnTo>
              <a:lnTo>
                <a:pt x="359183" y="11410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752159" y="1987136"/>
        <a:ext cx="59811" cy="59811"/>
      </dsp:txXfrm>
    </dsp:sp>
    <dsp:sp modelId="{C0D16F24-3B57-4FC3-B96F-CCB28196011F}">
      <dsp:nvSpPr>
        <dsp:cNvPr id="0" name=""/>
        <dsp:cNvSpPr/>
      </dsp:nvSpPr>
      <dsp:spPr>
        <a:xfrm>
          <a:off x="1602473" y="1446530"/>
          <a:ext cx="359183" cy="39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591" y="0"/>
              </a:lnTo>
              <a:lnTo>
                <a:pt x="179591" y="398088"/>
              </a:lnTo>
              <a:lnTo>
                <a:pt x="359183" y="3980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bg1"/>
            </a:solidFill>
          </a:endParaRPr>
        </a:p>
      </dsp:txBody>
      <dsp:txXfrm>
        <a:off x="1768660" y="1632169"/>
        <a:ext cx="26808" cy="26808"/>
      </dsp:txXfrm>
    </dsp:sp>
    <dsp:sp modelId="{C3E4DCD2-F109-4775-825B-F0FF89D9CB63}">
      <dsp:nvSpPr>
        <dsp:cNvPr id="0" name=""/>
        <dsp:cNvSpPr/>
      </dsp:nvSpPr>
      <dsp:spPr>
        <a:xfrm>
          <a:off x="1602473" y="1092934"/>
          <a:ext cx="359183" cy="353595"/>
        </a:xfrm>
        <a:custGeom>
          <a:avLst/>
          <a:gdLst/>
          <a:ahLst/>
          <a:cxnLst/>
          <a:rect l="0" t="0" r="0" b="0"/>
          <a:pathLst>
            <a:path>
              <a:moveTo>
                <a:pt x="0" y="353595"/>
              </a:moveTo>
              <a:lnTo>
                <a:pt x="179591" y="353595"/>
              </a:lnTo>
              <a:lnTo>
                <a:pt x="179591" y="0"/>
              </a:lnTo>
              <a:lnTo>
                <a:pt x="35918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bg1"/>
            </a:solidFill>
          </a:endParaRPr>
        </a:p>
      </dsp:txBody>
      <dsp:txXfrm>
        <a:off x="1769464" y="1257131"/>
        <a:ext cx="25201" cy="25201"/>
      </dsp:txXfrm>
    </dsp:sp>
    <dsp:sp modelId="{35C32F05-2CE7-4EEE-B647-5E2E0950FAB1}">
      <dsp:nvSpPr>
        <dsp:cNvPr id="0" name=""/>
        <dsp:cNvSpPr/>
      </dsp:nvSpPr>
      <dsp:spPr>
        <a:xfrm>
          <a:off x="1602473" y="323378"/>
          <a:ext cx="359183" cy="1123151"/>
        </a:xfrm>
        <a:custGeom>
          <a:avLst/>
          <a:gdLst/>
          <a:ahLst/>
          <a:cxnLst/>
          <a:rect l="0" t="0" r="0" b="0"/>
          <a:pathLst>
            <a:path>
              <a:moveTo>
                <a:pt x="0" y="1123151"/>
              </a:moveTo>
              <a:lnTo>
                <a:pt x="179591" y="1123151"/>
              </a:lnTo>
              <a:lnTo>
                <a:pt x="179591" y="0"/>
              </a:lnTo>
              <a:lnTo>
                <a:pt x="35918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bg1"/>
            </a:solidFill>
          </a:endParaRPr>
        </a:p>
      </dsp:txBody>
      <dsp:txXfrm>
        <a:off x="1752585" y="855474"/>
        <a:ext cx="58959" cy="58959"/>
      </dsp:txXfrm>
    </dsp:sp>
    <dsp:sp modelId="{531AAE1A-5596-4510-A02E-E7BB59BC3A8F}">
      <dsp:nvSpPr>
        <dsp:cNvPr id="0" name=""/>
        <dsp:cNvSpPr/>
      </dsp:nvSpPr>
      <dsp:spPr>
        <a:xfrm rot="16200000">
          <a:off x="-486675" y="764850"/>
          <a:ext cx="2814939" cy="1363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2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bg1"/>
              </a:solidFill>
            </a:rPr>
            <a:t>市发改委牵头，负责监测供应情况，</a:t>
          </a:r>
          <a:r>
            <a:rPr lang="zh-CN" altLang="en-US" sz="1600" kern="1200" dirty="0" smtClean="0"/>
            <a:t>调度分析供需信息、做好预测预警</a:t>
          </a:r>
          <a:endParaRPr lang="zh-CN" altLang="en-US" sz="1600" kern="1200" dirty="0">
            <a:solidFill>
              <a:schemeClr val="bg1"/>
            </a:solidFill>
          </a:endParaRPr>
        </a:p>
      </dsp:txBody>
      <dsp:txXfrm>
        <a:off x="-486675" y="764850"/>
        <a:ext cx="2814939" cy="1363358"/>
      </dsp:txXfrm>
    </dsp:sp>
    <dsp:sp modelId="{76E070E8-DF9C-4BE8-B6B4-510137328FC7}">
      <dsp:nvSpPr>
        <dsp:cNvPr id="0" name=""/>
        <dsp:cNvSpPr/>
      </dsp:nvSpPr>
      <dsp:spPr>
        <a:xfrm>
          <a:off x="1961656" y="2481"/>
          <a:ext cx="1795917" cy="641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自来水</a:t>
          </a:r>
        </a:p>
      </dsp:txBody>
      <dsp:txXfrm>
        <a:off x="1961656" y="2481"/>
        <a:ext cx="1795917" cy="641794"/>
      </dsp:txXfrm>
    </dsp:sp>
    <dsp:sp modelId="{ED0699BB-C64D-498D-8D96-957B388F1EE0}">
      <dsp:nvSpPr>
        <dsp:cNvPr id="0" name=""/>
        <dsp:cNvSpPr/>
      </dsp:nvSpPr>
      <dsp:spPr>
        <a:xfrm>
          <a:off x="1961656" y="781159"/>
          <a:ext cx="1795917" cy="623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管道天然气</a:t>
          </a:r>
        </a:p>
      </dsp:txBody>
      <dsp:txXfrm>
        <a:off x="1961656" y="781159"/>
        <a:ext cx="1795917" cy="623550"/>
      </dsp:txXfrm>
    </dsp:sp>
    <dsp:sp modelId="{8C366005-8EF1-4E4A-BFCD-278020F54A9E}">
      <dsp:nvSpPr>
        <dsp:cNvPr id="0" name=""/>
        <dsp:cNvSpPr/>
      </dsp:nvSpPr>
      <dsp:spPr>
        <a:xfrm>
          <a:off x="1961656" y="1541593"/>
          <a:ext cx="1795917" cy="606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车用天然气</a:t>
          </a:r>
        </a:p>
      </dsp:txBody>
      <dsp:txXfrm>
        <a:off x="1961656" y="1541593"/>
        <a:ext cx="1795917" cy="606050"/>
      </dsp:txXfrm>
    </dsp:sp>
    <dsp:sp modelId="{69CFE663-FBE4-470A-8157-C4C66A153AF5}">
      <dsp:nvSpPr>
        <dsp:cNvPr id="0" name=""/>
        <dsp:cNvSpPr/>
      </dsp:nvSpPr>
      <dsp:spPr>
        <a:xfrm>
          <a:off x="1961656" y="2284528"/>
          <a:ext cx="1795917" cy="606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液化石油气</a:t>
          </a:r>
        </a:p>
      </dsp:txBody>
      <dsp:txXfrm>
        <a:off x="1961656" y="2284528"/>
        <a:ext cx="1795917" cy="606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FE0AE-63D2-4047-A0FE-547EE07A7A9F}">
      <dsp:nvSpPr>
        <dsp:cNvPr id="0" name=""/>
        <dsp:cNvSpPr/>
      </dsp:nvSpPr>
      <dsp:spPr>
        <a:xfrm>
          <a:off x="1736604" y="1428115"/>
          <a:ext cx="355305" cy="385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7652" y="0"/>
              </a:lnTo>
              <a:lnTo>
                <a:pt x="177652" y="385135"/>
              </a:lnTo>
              <a:lnTo>
                <a:pt x="355305" y="385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901157" y="1607582"/>
        <a:ext cx="26199" cy="26199"/>
      </dsp:txXfrm>
    </dsp:sp>
    <dsp:sp modelId="{35C32F05-2CE7-4EEE-B647-5E2E0950FAB1}">
      <dsp:nvSpPr>
        <dsp:cNvPr id="0" name=""/>
        <dsp:cNvSpPr/>
      </dsp:nvSpPr>
      <dsp:spPr>
        <a:xfrm>
          <a:off x="1736604" y="1060658"/>
          <a:ext cx="355305" cy="367456"/>
        </a:xfrm>
        <a:custGeom>
          <a:avLst/>
          <a:gdLst/>
          <a:ahLst/>
          <a:cxnLst/>
          <a:rect l="0" t="0" r="0" b="0"/>
          <a:pathLst>
            <a:path>
              <a:moveTo>
                <a:pt x="0" y="367456"/>
              </a:moveTo>
              <a:lnTo>
                <a:pt x="177652" y="367456"/>
              </a:lnTo>
              <a:lnTo>
                <a:pt x="177652" y="0"/>
              </a:lnTo>
              <a:lnTo>
                <a:pt x="35530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>
            <a:solidFill>
              <a:schemeClr val="bg1"/>
            </a:solidFill>
          </a:endParaRPr>
        </a:p>
      </dsp:txBody>
      <dsp:txXfrm>
        <a:off x="1901479" y="1231608"/>
        <a:ext cx="25557" cy="25557"/>
      </dsp:txXfrm>
    </dsp:sp>
    <dsp:sp modelId="{531AAE1A-5596-4510-A02E-E7BB59BC3A8F}">
      <dsp:nvSpPr>
        <dsp:cNvPr id="0" name=""/>
        <dsp:cNvSpPr/>
      </dsp:nvSpPr>
      <dsp:spPr>
        <a:xfrm rot="16200000">
          <a:off x="-329988" y="753795"/>
          <a:ext cx="2784547" cy="1348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4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bg1"/>
              </a:solidFill>
            </a:rPr>
            <a:t>各相关职能部门负责市场供应、价格走势、分析预测、需求信息，做好舆情引导和应急处置</a:t>
          </a:r>
          <a:endParaRPr lang="zh-CN" altLang="en-US" sz="1600" kern="1200" dirty="0">
            <a:solidFill>
              <a:schemeClr val="bg1"/>
            </a:solidFill>
          </a:endParaRPr>
        </a:p>
      </dsp:txBody>
      <dsp:txXfrm>
        <a:off x="-329988" y="753795"/>
        <a:ext cx="2784547" cy="1348639"/>
      </dsp:txXfrm>
    </dsp:sp>
    <dsp:sp modelId="{76E070E8-DF9C-4BE8-B6B4-510137328FC7}">
      <dsp:nvSpPr>
        <dsp:cNvPr id="0" name=""/>
        <dsp:cNvSpPr/>
      </dsp:nvSpPr>
      <dsp:spPr>
        <a:xfrm>
          <a:off x="2091910" y="743225"/>
          <a:ext cx="1776527" cy="634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舆情引导</a:t>
          </a:r>
        </a:p>
      </dsp:txBody>
      <dsp:txXfrm>
        <a:off x="2091910" y="743225"/>
        <a:ext cx="1776527" cy="634864"/>
      </dsp:txXfrm>
    </dsp:sp>
    <dsp:sp modelId="{69CFE663-FBE4-470A-8157-C4C66A153AF5}">
      <dsp:nvSpPr>
        <dsp:cNvPr id="0" name=""/>
        <dsp:cNvSpPr/>
      </dsp:nvSpPr>
      <dsp:spPr>
        <a:xfrm>
          <a:off x="2091910" y="1513496"/>
          <a:ext cx="1776527" cy="599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>
              <a:solidFill>
                <a:schemeClr val="bg1"/>
              </a:solidFill>
            </a:rPr>
            <a:t>应急处置</a:t>
          </a:r>
        </a:p>
      </dsp:txBody>
      <dsp:txXfrm>
        <a:off x="2091910" y="1513496"/>
        <a:ext cx="1776527" cy="599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#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srcNode" val="rootConnector"/>
                                    <dgm:param type="dim" val="1D"/>
                                    <dgm:param type="endSty" val="noArr"/>
                                    <dgm:param type="connRout" val="bend"/>
                                    <dgm:param type="begPts" val="bCtr"/>
                                    <dgm:param type="endPts" val="midL mid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85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89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0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109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29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33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46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#10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#11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R"/>
                        <dgm:param type="endPts" val="midL"/>
                      </dgm:alg>
                    </dgm:if>
                    <dgm:else name="Name18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midL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F9FB9-B8AE-458E-9C06-7B2DF51A2960}" type="datetimeFigureOut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15032-A7A4-406A-B5F9-0235FF488B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15032-A7A4-406A-B5F9-0235FF488B2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15032-A7A4-406A-B5F9-0235FF488B2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市交通局：负责做好天然气运输保障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15032-A7A4-406A-B5F9-0235FF488B2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市交通局：负责做好天然气运输保障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15032-A7A4-406A-B5F9-0235FF488B2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F14B-38F2-4496-A894-5DCEAD8E45F9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3818554" y="6356349"/>
            <a:ext cx="274320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F55-42EC-407A-9188-EE5D559E86F3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9822-630B-46AC-9D1E-D7ED50F37FFA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BF44-1023-405F-92E8-DBF737BBEDDC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5B1B-1CCC-4D7F-B777-138CEC353B21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0868B-6250-4BD9-B944-896BC8DDEB4B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3C4-3B56-41E2-9D61-7B8EC2A5E79E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DC4F-5EFD-48E0-833E-8C111C45CCC5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C133C-4E45-422A-A497-8FDAC5504E06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7860-69AD-4041-AF94-78C65126BB18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C352-A43F-40DD-8B30-7924E4799AA0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417E-2900-43A2-81BE-6F190F362465}" type="datetime1">
              <a:rPr lang="zh-CN" altLang="en-US" smtClean="0"/>
              <a:pPr/>
              <a:t>2020/10/27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BE112-3F86-4068-9F12-30175A85EB7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3316855" y="430664"/>
            <a:ext cx="536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长春市重要民生商品保供稳价工作体系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1832282" y="1548911"/>
          <a:ext cx="8128000" cy="4283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563732" y="903849"/>
            <a:ext cx="8869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+mn-ea"/>
              </a:rPr>
              <a:t>    按照</a:t>
            </a:r>
            <a:r>
              <a:rPr lang="zh-CN" altLang="en-US" dirty="0">
                <a:latin typeface="+mn-ea"/>
              </a:rPr>
              <a:t>市委、市政府工作部署，根据国家、省有关</a:t>
            </a:r>
            <a:r>
              <a:rPr lang="zh-CN" altLang="en-US" dirty="0" smtClean="0">
                <a:latin typeface="+mn-ea"/>
              </a:rPr>
              <a:t>重要民生商品</a:t>
            </a:r>
            <a:r>
              <a:rPr lang="zh-CN" altLang="en-US" dirty="0">
                <a:latin typeface="+mn-ea"/>
              </a:rPr>
              <a:t>保供稳价工作要求，</a:t>
            </a:r>
          </a:p>
          <a:p>
            <a:r>
              <a:rPr lang="zh-CN" altLang="en-US" dirty="0">
                <a:latin typeface="+mn-ea"/>
              </a:rPr>
              <a:t>我市决定建立长春市重要民生商品保供稳价工作</a:t>
            </a:r>
            <a:r>
              <a:rPr lang="zh-CN" altLang="en-US" dirty="0" smtClean="0">
                <a:latin typeface="+mn-ea"/>
              </a:rPr>
              <a:t>体系。</a:t>
            </a:r>
            <a:endParaRPr lang="zh-CN" altLang="en-US" dirty="0"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31796" y="5991374"/>
            <a:ext cx="71818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 smtClean="0"/>
              <a:t>备注：①标注</a:t>
            </a:r>
            <a:r>
              <a:rPr lang="zh-CN" altLang="en-US" sz="1200" dirty="0" smtClean="0">
                <a:latin typeface="仿宋_GB2312" panose="02010609030101010101" pitchFamily="49" charset="-122"/>
                <a:ea typeface="仿宋_GB2312" panose="02010609030101010101" pitchFamily="49" charset="-122"/>
              </a:rPr>
              <a:t>★</a:t>
            </a:r>
            <a:r>
              <a:rPr lang="zh-CN" altLang="en-US" sz="1200" dirty="0" smtClean="0"/>
              <a:t>的为牵头单位，各单位按照职责分工负责。</a:t>
            </a:r>
            <a:endParaRPr lang="en-US" altLang="zh-CN" sz="1200" dirty="0" smtClean="0"/>
          </a:p>
          <a:p>
            <a:r>
              <a:rPr lang="zh-CN" altLang="en-US" sz="1200" dirty="0" smtClean="0"/>
              <a:t>             ②市发改委综合协调，并将相关情况及时汇总，及时报送市委、市政府以及国家、省发展改革委。</a:t>
            </a:r>
            <a:endParaRPr lang="zh-CN" altLang="en-US" sz="12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09804" y="6356349"/>
            <a:ext cx="2743200" cy="365125"/>
          </a:xfrm>
        </p:spPr>
        <p:txBody>
          <a:bodyPr/>
          <a:lstStyle/>
          <a:p>
            <a:fld id="{B15BE112-3F86-4068-9F12-30175A85EB7E}" type="slidenum">
              <a:rPr lang="zh-CN" altLang="en-US" smtClean="0">
                <a:solidFill>
                  <a:schemeClr val="bg1">
                    <a:lumMod val="50000"/>
                  </a:schemeClr>
                </a:solidFill>
              </a:rPr>
              <a:pPr/>
              <a:t>1</a:t>
            </a:fld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6450" y="27645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latin typeface="方正黑体_GBK" pitchFamily="65" charset="-122"/>
                <a:ea typeface="方正黑体_GBK" pitchFamily="65" charset="-122"/>
              </a:rPr>
              <a:t>附件</a:t>
            </a:r>
            <a:endParaRPr lang="zh-CN" altLang="en-US" sz="1600" dirty="0">
              <a:latin typeface="方正黑体_GBK" pitchFamily="65" charset="-122"/>
              <a:ea typeface="方正黑体_GBK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3522345" y="428709"/>
            <a:ext cx="500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  <a:spcAft>
                <a:spcPts val="500"/>
              </a:spcAft>
            </a:pP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（一）市场价格监测保供稳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价工作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体系流程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5007540" y="6383194"/>
            <a:ext cx="2743200" cy="365125"/>
          </a:xfrm>
        </p:spPr>
        <p:txBody>
          <a:bodyPr/>
          <a:lstStyle/>
          <a:p>
            <a:fld id="{B15BE112-3F86-4068-9F12-30175A85EB7E}" type="slidenum">
              <a:rPr lang="zh-CN" altLang="en-US" smtClean="0">
                <a:solidFill>
                  <a:schemeClr val="bg1">
                    <a:lumMod val="50000"/>
                  </a:schemeClr>
                </a:solidFill>
              </a:rPr>
              <a:pPr/>
              <a:t>2</a:t>
            </a:fld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63460" y="863600"/>
            <a:ext cx="1494790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农贸市场</a:t>
            </a:r>
          </a:p>
        </p:txBody>
      </p:sp>
      <p:sp>
        <p:nvSpPr>
          <p:cNvPr id="14" name="矩形 13"/>
          <p:cNvSpPr/>
          <p:nvPr/>
        </p:nvSpPr>
        <p:spPr>
          <a:xfrm>
            <a:off x="1832610" y="2384425"/>
            <a:ext cx="1393190" cy="2952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3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dirty="0" smtClean="0">
                <a:solidFill>
                  <a:schemeClr val="bg1"/>
                </a:solidFill>
                <a:sym typeface="+mn-ea"/>
              </a:rPr>
              <a:t>市发改委牵头，负责商品供应、价格监测，</a:t>
            </a:r>
            <a:r>
              <a:rPr lang="zh-CN" altLang="en-US" dirty="0" smtClean="0">
                <a:sym typeface="+mn-ea"/>
              </a:rPr>
              <a:t>调度分析供需信息、做好预测预警分析</a:t>
            </a:r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9735" y="5108575"/>
            <a:ext cx="2157730" cy="96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00000"/>
              </a:lnSpc>
            </a:pPr>
            <a:r>
              <a:rPr lang="zh-CN" altLang="en-US" sz="1400"/>
              <a:t>国家统计局长春调查队：监测粮油、蔬菜、肉蛋禽奶、水果、食盐、自来水、天然气价格运行情况</a:t>
            </a:r>
          </a:p>
        </p:txBody>
      </p:sp>
      <p:sp>
        <p:nvSpPr>
          <p:cNvPr id="16" name="矩形 15"/>
          <p:cNvSpPr/>
          <p:nvPr/>
        </p:nvSpPr>
        <p:spPr>
          <a:xfrm>
            <a:off x="4241165" y="3566795"/>
            <a:ext cx="2157730" cy="96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10000"/>
              </a:lnSpc>
            </a:pPr>
            <a:r>
              <a:rPr lang="zh-CN" altLang="en-US" sz="1400"/>
              <a:t>市商务局、市粮食和物资储备局按确定的品种监测价格运行情况</a:t>
            </a:r>
          </a:p>
        </p:txBody>
      </p:sp>
      <p:sp>
        <p:nvSpPr>
          <p:cNvPr id="17" name="矩形 16"/>
          <p:cNvSpPr/>
          <p:nvPr/>
        </p:nvSpPr>
        <p:spPr>
          <a:xfrm>
            <a:off x="7362825" y="4531995"/>
            <a:ext cx="1494790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加工企业</a:t>
            </a:r>
          </a:p>
        </p:txBody>
      </p:sp>
      <p:sp>
        <p:nvSpPr>
          <p:cNvPr id="18" name="矩形 17"/>
          <p:cNvSpPr/>
          <p:nvPr/>
        </p:nvSpPr>
        <p:spPr>
          <a:xfrm>
            <a:off x="7362190" y="3366770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重点商超</a:t>
            </a:r>
          </a:p>
        </p:txBody>
      </p:sp>
      <p:sp>
        <p:nvSpPr>
          <p:cNvPr id="20" name="矩形 19"/>
          <p:cNvSpPr/>
          <p:nvPr/>
        </p:nvSpPr>
        <p:spPr>
          <a:xfrm>
            <a:off x="7371715" y="1462405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超市</a:t>
            </a:r>
          </a:p>
        </p:txBody>
      </p:sp>
      <p:sp>
        <p:nvSpPr>
          <p:cNvPr id="23" name="矩形 22"/>
          <p:cNvSpPr/>
          <p:nvPr/>
        </p:nvSpPr>
        <p:spPr>
          <a:xfrm>
            <a:off x="7372350" y="5168900"/>
            <a:ext cx="1494790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ym typeface="+mn-ea"/>
              </a:rPr>
              <a:t>农贸市场</a:t>
            </a:r>
          </a:p>
        </p:txBody>
      </p:sp>
      <p:sp>
        <p:nvSpPr>
          <p:cNvPr id="24" name="矩形 23"/>
          <p:cNvSpPr/>
          <p:nvPr/>
        </p:nvSpPr>
        <p:spPr>
          <a:xfrm>
            <a:off x="7361555" y="5751195"/>
            <a:ext cx="1496060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重点商超</a:t>
            </a:r>
          </a:p>
        </p:txBody>
      </p:sp>
      <p:sp>
        <p:nvSpPr>
          <p:cNvPr id="26" name="矩形 25"/>
          <p:cNvSpPr/>
          <p:nvPr/>
        </p:nvSpPr>
        <p:spPr>
          <a:xfrm>
            <a:off x="4314825" y="1668780"/>
            <a:ext cx="2157730" cy="96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00000"/>
              </a:lnSpc>
            </a:pPr>
            <a:r>
              <a:rPr lang="zh-CN" altLang="en-US" sz="1400"/>
              <a:t>市发改委：监测粮油、副食品、蔬菜、肉</a:t>
            </a:r>
            <a:r>
              <a:rPr lang="zh-CN" altLang="en-US" sz="1400">
                <a:sym typeface="+mn-ea"/>
              </a:rPr>
              <a:t>蛋禽、自来水、天然气等价格运行情况</a:t>
            </a:r>
            <a:endParaRPr lang="zh-CN" altLang="en-US" sz="1400"/>
          </a:p>
        </p:txBody>
      </p:sp>
      <p:grpSp>
        <p:nvGrpSpPr>
          <p:cNvPr id="27" name="组合 26"/>
          <p:cNvGrpSpPr/>
          <p:nvPr/>
        </p:nvGrpSpPr>
        <p:grpSpPr>
          <a:xfrm>
            <a:off x="6398895" y="3619500"/>
            <a:ext cx="963930" cy="1165225"/>
            <a:chOff x="10077" y="5700"/>
            <a:chExt cx="1518" cy="1835"/>
          </a:xfrm>
        </p:grpSpPr>
        <p:cxnSp>
          <p:nvCxnSpPr>
            <p:cNvPr id="40" name="肘形连接符 39"/>
            <p:cNvCxnSpPr>
              <a:stCxn id="16" idx="3"/>
              <a:endCxn id="17" idx="1"/>
            </p:cNvCxnSpPr>
            <p:nvPr/>
          </p:nvCxnSpPr>
          <p:spPr>
            <a:xfrm>
              <a:off x="10077" y="6377"/>
              <a:ext cx="1518" cy="1158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肘形连接符 40"/>
            <p:cNvCxnSpPr>
              <a:stCxn id="16" idx="3"/>
              <a:endCxn id="18" idx="1"/>
            </p:cNvCxnSpPr>
            <p:nvPr/>
          </p:nvCxnSpPr>
          <p:spPr>
            <a:xfrm flipV="1">
              <a:off x="10077" y="5700"/>
              <a:ext cx="1517" cy="677"/>
            </a:xfrm>
            <a:prstGeom prst="bentConnector3">
              <a:avLst>
                <a:gd name="adj1" fmla="val 5003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肘形连接符 41"/>
          <p:cNvCxnSpPr/>
          <p:nvPr/>
        </p:nvCxnSpPr>
        <p:spPr>
          <a:xfrm>
            <a:off x="6398895" y="5591175"/>
            <a:ext cx="974090" cy="41275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肘形连接符 42"/>
          <p:cNvCxnSpPr>
            <a:stCxn id="15" idx="3"/>
            <a:endCxn id="23" idx="1"/>
          </p:cNvCxnSpPr>
          <p:nvPr/>
        </p:nvCxnSpPr>
        <p:spPr>
          <a:xfrm flipV="1">
            <a:off x="6387465" y="5421630"/>
            <a:ext cx="984885" cy="169545"/>
          </a:xfrm>
          <a:prstGeom prst="bentConnector3">
            <a:avLst>
              <a:gd name="adj1" fmla="val 500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3827145" y="2151380"/>
            <a:ext cx="487680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7361555" y="3960495"/>
            <a:ext cx="1494790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/>
              <a:t>批发市场</a:t>
            </a:r>
          </a:p>
        </p:txBody>
      </p:sp>
      <p:sp>
        <p:nvSpPr>
          <p:cNvPr id="4" name="矩形 3"/>
          <p:cNvSpPr/>
          <p:nvPr/>
        </p:nvSpPr>
        <p:spPr>
          <a:xfrm>
            <a:off x="7371715" y="2056130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zh-CN" sz="1400"/>
              <a:t>自来水</a:t>
            </a:r>
          </a:p>
        </p:txBody>
      </p:sp>
      <p:sp>
        <p:nvSpPr>
          <p:cNvPr id="6" name="矩形 5"/>
          <p:cNvSpPr/>
          <p:nvPr/>
        </p:nvSpPr>
        <p:spPr>
          <a:xfrm>
            <a:off x="7362825" y="2670810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zh-CN" sz="1400"/>
              <a:t>天然气</a:t>
            </a:r>
          </a:p>
        </p:txBody>
      </p:sp>
      <p:sp>
        <p:nvSpPr>
          <p:cNvPr id="7" name="矩形 6"/>
          <p:cNvSpPr/>
          <p:nvPr/>
        </p:nvSpPr>
        <p:spPr>
          <a:xfrm>
            <a:off x="9392920" y="2056130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zh-CN" sz="1400"/>
              <a:t>居民天然气</a:t>
            </a:r>
          </a:p>
        </p:txBody>
      </p:sp>
      <p:sp>
        <p:nvSpPr>
          <p:cNvPr id="8" name="矩形 7"/>
          <p:cNvSpPr/>
          <p:nvPr/>
        </p:nvSpPr>
        <p:spPr>
          <a:xfrm>
            <a:off x="9392920" y="3208655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zh-CN" sz="1400"/>
              <a:t>车用天然气</a:t>
            </a:r>
          </a:p>
        </p:txBody>
      </p:sp>
      <p:sp>
        <p:nvSpPr>
          <p:cNvPr id="9" name="矩形 8"/>
          <p:cNvSpPr/>
          <p:nvPr/>
        </p:nvSpPr>
        <p:spPr>
          <a:xfrm>
            <a:off x="9392920" y="2635250"/>
            <a:ext cx="1495425" cy="505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zh-CN" altLang="zh-CN" sz="1400"/>
              <a:t>非居民天然气</a:t>
            </a: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9190355" y="2290445"/>
            <a:ext cx="222250" cy="1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9180830" y="3424555"/>
            <a:ext cx="215265" cy="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184005" y="2290445"/>
            <a:ext cx="6350" cy="1124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6" idx="3"/>
          </p:cNvCxnSpPr>
          <p:nvPr/>
        </p:nvCxnSpPr>
        <p:spPr>
          <a:xfrm flipV="1">
            <a:off x="8858250" y="2919730"/>
            <a:ext cx="312420" cy="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6907530" y="1111250"/>
            <a:ext cx="455930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6907530" y="1703705"/>
            <a:ext cx="465455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6927215" y="2289175"/>
            <a:ext cx="435610" cy="1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927850" y="2919730"/>
            <a:ext cx="445135" cy="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6907530" y="1105535"/>
            <a:ext cx="10160" cy="1814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6449060" y="2022475"/>
            <a:ext cx="458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3832225" y="4048760"/>
            <a:ext cx="397510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3832225" y="5590540"/>
            <a:ext cx="397510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H="1">
            <a:off x="3837305" y="2151380"/>
            <a:ext cx="15240" cy="3430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3225800" y="4050030"/>
            <a:ext cx="601345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B15BE112-3F86-4068-9F12-30175A85EB7E}" type="slidenum">
              <a:rPr lang="zh-CN" altLang="en-US" smtClean="0">
                <a:solidFill>
                  <a:schemeClr val="bg1">
                    <a:lumMod val="50000"/>
                  </a:schemeClr>
                </a:solidFill>
              </a:rPr>
              <a:pPr algn="ctr"/>
              <a:t>3</a:t>
            </a:fld>
            <a:endParaRPr lang="zh-CN" altLang="en-US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001660" y="584919"/>
            <a:ext cx="475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  <a:spcAft>
                <a:spcPts val="500"/>
              </a:spcAft>
            </a:pP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（二）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米袋子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保供稳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价工作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体系流程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63015" y="2200910"/>
            <a:ext cx="1609725" cy="3143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dirty="0" smtClean="0">
                <a:solidFill>
                  <a:schemeClr val="bg1"/>
                </a:solidFill>
                <a:sym typeface="+mn-ea"/>
              </a:rPr>
              <a:t>市商务局牵头，负责商品供应、价格监测，</a:t>
            </a:r>
            <a:r>
              <a:rPr lang="zh-CN" altLang="en-US" dirty="0" smtClean="0">
                <a:sym typeface="+mn-ea"/>
              </a:rPr>
              <a:t>调度分析供需信息、做好预测预警，搭建供需信息平台。主要为大米、面粉、食用油等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493770" y="1310005"/>
            <a:ext cx="2868930" cy="74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市发改委：负责建立市场价格巡查制度，做好价格监测，并及时向市商务局抄报信息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3495675" y="2381250"/>
            <a:ext cx="2173605" cy="908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市商务局负责做好供应情况监测，并及时向市发改委抄报信息</a:t>
            </a:r>
            <a:endParaRPr lang="zh-CN" altLang="en-US" sz="1400"/>
          </a:p>
        </p:txBody>
      </p:sp>
      <p:sp>
        <p:nvSpPr>
          <p:cNvPr id="10" name="矩形 9"/>
          <p:cNvSpPr/>
          <p:nvPr/>
        </p:nvSpPr>
        <p:spPr>
          <a:xfrm>
            <a:off x="3495675" y="3811905"/>
            <a:ext cx="2869565" cy="841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sz="1400">
                <a:sym typeface="+mn-ea"/>
              </a:rPr>
              <a:t>市粮储局：负责粮油生产、加工、储备工作，做好分析预测，并及时向市发改委、市商务局抄报信息</a:t>
            </a:r>
            <a:endParaRPr lang="zh-CN" altLang="en-US" sz="1400"/>
          </a:p>
        </p:txBody>
      </p:sp>
      <p:sp>
        <p:nvSpPr>
          <p:cNvPr id="11" name="矩形 10"/>
          <p:cNvSpPr/>
          <p:nvPr/>
        </p:nvSpPr>
        <p:spPr>
          <a:xfrm>
            <a:off x="3495675" y="5680075"/>
            <a:ext cx="2173605" cy="551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市交通局：负责做好</a:t>
            </a:r>
            <a:r>
              <a:rPr lang="en-US" altLang="zh-CN" sz="1400" dirty="0" smtClean="0">
                <a:sym typeface="+mn-ea"/>
              </a:rPr>
              <a:t>“</a:t>
            </a:r>
            <a:r>
              <a:rPr lang="zh-CN" altLang="en-US" sz="1400" dirty="0" smtClean="0">
                <a:sym typeface="+mn-ea"/>
              </a:rPr>
              <a:t>米袋子</a:t>
            </a:r>
            <a:r>
              <a:rPr lang="en-US" altLang="zh-CN" sz="1400" dirty="0" smtClean="0">
                <a:sym typeface="+mn-ea"/>
              </a:rPr>
              <a:t>”</a:t>
            </a:r>
            <a:r>
              <a:rPr lang="zh-CN" altLang="en-US" sz="1400" dirty="0" smtClean="0">
                <a:sym typeface="+mn-ea"/>
              </a:rPr>
              <a:t>商品运输保障</a:t>
            </a:r>
            <a:endParaRPr lang="zh-CN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7089775" y="1308735"/>
            <a:ext cx="2868930" cy="745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市发改委汇总情况，每周周一下班前将价格变化情况、存在的问题和建议报送国家、省发改委</a:t>
            </a:r>
            <a:endParaRPr lang="zh-CN" altLang="en-US" sz="1400"/>
          </a:p>
        </p:txBody>
      </p:sp>
      <p:sp>
        <p:nvSpPr>
          <p:cNvPr id="13" name="矩形 12"/>
          <p:cNvSpPr/>
          <p:nvPr/>
        </p:nvSpPr>
        <p:spPr>
          <a:xfrm>
            <a:off x="5963920" y="2269490"/>
            <a:ext cx="1503680" cy="573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重点商超</a:t>
            </a:r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5963920" y="2970530"/>
            <a:ext cx="1503680" cy="573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批发市场</a:t>
            </a:r>
            <a:endParaRPr lang="zh-CN" altLang="en-US" sz="1400"/>
          </a:p>
        </p:txBody>
      </p:sp>
      <p:sp>
        <p:nvSpPr>
          <p:cNvPr id="15" name="矩形 14"/>
          <p:cNvSpPr/>
          <p:nvPr/>
        </p:nvSpPr>
        <p:spPr>
          <a:xfrm>
            <a:off x="7801610" y="2200910"/>
            <a:ext cx="1800860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市商务局根据供应和价格信息，借助供需信息发布平台，及时发布信息、协调供给，确保小包装成品粮油可销售天数至少达到</a:t>
            </a:r>
            <a:r>
              <a:rPr lang="en-US" altLang="zh-CN" sz="14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20</a:t>
            </a:r>
            <a:r>
              <a:rPr lang="zh-CN" altLang="en-US" sz="14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天以上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953625" y="2200275"/>
            <a:ext cx="1800860" cy="1343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 fontAlgn="auto">
              <a:lnSpc>
                <a:spcPct val="105000"/>
              </a:lnSpc>
              <a:spcBef>
                <a:spcPct val="0"/>
              </a:spcBef>
              <a:spcAft>
                <a:spcPts val="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市商务局汇总情况，每周周一下午</a:t>
            </a:r>
            <a:r>
              <a:rPr lang="en-US" altLang="zh-CN" sz="1400" dirty="0" smtClean="0">
                <a:solidFill>
                  <a:schemeClr val="bg1"/>
                </a:solidFill>
                <a:sym typeface="+mn-ea"/>
              </a:rPr>
              <a:t>1</a:t>
            </a: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点前将库存、价格变化情况，存在问题和建议报送市发改委</a:t>
            </a:r>
            <a:endParaRPr lang="zh-CN" altLang="en-US" sz="1400"/>
          </a:p>
        </p:txBody>
      </p:sp>
      <p:sp>
        <p:nvSpPr>
          <p:cNvPr id="17" name="矩形 16"/>
          <p:cNvSpPr/>
          <p:nvPr/>
        </p:nvSpPr>
        <p:spPr>
          <a:xfrm>
            <a:off x="3495675" y="4905375"/>
            <a:ext cx="2173605" cy="551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市市场局：负责维护正常市场秩序</a:t>
            </a:r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7089775" y="3811905"/>
            <a:ext cx="2680970" cy="841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1400"/>
              <a:t>掌握全市粮油生产企业生产、加工、储备情况，确保粮食、食用油储备达到国家规定的要求</a:t>
            </a:r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3239770" y="1679575"/>
            <a:ext cx="25590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3239770" y="5179060"/>
            <a:ext cx="25590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3239770" y="2745740"/>
            <a:ext cx="25590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3239770" y="4230370"/>
            <a:ext cx="25590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3237865" y="5953760"/>
            <a:ext cx="25590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3239770" y="1679575"/>
            <a:ext cx="9525" cy="4272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6" idx="3"/>
          </p:cNvCxnSpPr>
          <p:nvPr/>
        </p:nvCxnSpPr>
        <p:spPr>
          <a:xfrm flipV="1">
            <a:off x="2872740" y="3761105"/>
            <a:ext cx="357505" cy="11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stCxn id="7" idx="3"/>
          </p:cNvCxnSpPr>
          <p:nvPr/>
        </p:nvCxnSpPr>
        <p:spPr>
          <a:xfrm flipV="1">
            <a:off x="6362700" y="1675130"/>
            <a:ext cx="727075" cy="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5" idx="3"/>
          </p:cNvCxnSpPr>
          <p:nvPr/>
        </p:nvCxnSpPr>
        <p:spPr>
          <a:xfrm>
            <a:off x="9602470" y="2872740"/>
            <a:ext cx="351155" cy="1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>
            <a:stCxn id="10" idx="3"/>
            <a:endCxn id="18" idx="1"/>
          </p:cNvCxnSpPr>
          <p:nvPr/>
        </p:nvCxnSpPr>
        <p:spPr>
          <a:xfrm>
            <a:off x="6365240" y="4232910"/>
            <a:ext cx="72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左大括号 30"/>
          <p:cNvSpPr/>
          <p:nvPr/>
        </p:nvSpPr>
        <p:spPr>
          <a:xfrm>
            <a:off x="5668645" y="2629535"/>
            <a:ext cx="295275" cy="660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右大括号 32"/>
          <p:cNvSpPr/>
          <p:nvPr/>
        </p:nvSpPr>
        <p:spPr>
          <a:xfrm>
            <a:off x="7541260" y="2629535"/>
            <a:ext cx="260350" cy="66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/>
          <a:p>
            <a:pPr algn="ctr"/>
            <a:fld id="{B15BE112-3F86-4068-9F12-30175A85EB7E}" type="slidenum">
              <a:rPr lang="zh-CN" altLang="en-US" smtClean="0">
                <a:solidFill>
                  <a:schemeClr val="bg1">
                    <a:lumMod val="50000"/>
                  </a:schemeClr>
                </a:solidFill>
              </a:rPr>
              <a:pPr algn="ctr"/>
              <a:t>4</a:t>
            </a:fld>
            <a:endParaRPr lang="zh-CN" altLang="en-US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957210" y="478874"/>
            <a:ext cx="475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  <a:spcAft>
                <a:spcPts val="500"/>
              </a:spcAft>
            </a:pP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（三）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菜篮子</a:t>
            </a:r>
            <a:r>
              <a:rPr lang="en-US" altLang="zh-CN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保供稳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价工作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体系流程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89000" y="2200910"/>
            <a:ext cx="1360170" cy="340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dirty="0" smtClean="0">
                <a:solidFill>
                  <a:schemeClr val="bg1"/>
                </a:solidFill>
                <a:sym typeface="+mn-ea"/>
              </a:rPr>
              <a:t>市商务局牵头，负责商品供应、价格监测，</a:t>
            </a:r>
            <a:r>
              <a:rPr lang="zh-CN" altLang="en-US" dirty="0" smtClean="0">
                <a:sym typeface="+mn-ea"/>
              </a:rPr>
              <a:t>调度分析供需信息、做好预测预警，搭建供需信息平台。主要为猪肉、蔬菜、水果等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777490" y="1309370"/>
            <a:ext cx="2868930" cy="74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市发改委：负责建立市场价格巡查制度，做好价格监测，并及时向市商务局抄报信息。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2764790" y="2638425"/>
            <a:ext cx="1464310" cy="1022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市发改委：制定下达蔬菜、猪肉储备计划，监测价格变化和市场异动</a:t>
            </a:r>
            <a:endParaRPr lang="zh-CN" altLang="en-US" sz="1400"/>
          </a:p>
        </p:txBody>
      </p:sp>
      <p:sp>
        <p:nvSpPr>
          <p:cNvPr id="10" name="矩形 9"/>
          <p:cNvSpPr/>
          <p:nvPr/>
        </p:nvSpPr>
        <p:spPr>
          <a:xfrm>
            <a:off x="5694680" y="3432810"/>
            <a:ext cx="1279525" cy="780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市财政局：负责落实储备工作相关资金</a:t>
            </a:r>
            <a:endParaRPr lang="zh-CN" altLang="en-US" sz="1400"/>
          </a:p>
        </p:txBody>
      </p:sp>
      <p:sp>
        <p:nvSpPr>
          <p:cNvPr id="11" name="矩形 10"/>
          <p:cNvSpPr/>
          <p:nvPr/>
        </p:nvSpPr>
        <p:spPr>
          <a:xfrm>
            <a:off x="7361555" y="4367530"/>
            <a:ext cx="2096135" cy="551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市交通局：负责做好</a:t>
            </a:r>
            <a:r>
              <a:rPr lang="en-US" altLang="zh-CN" sz="1400" dirty="0" smtClean="0">
                <a:sym typeface="+mn-ea"/>
              </a:rPr>
              <a:t>“</a:t>
            </a:r>
            <a:r>
              <a:rPr lang="zh-CN" altLang="en-US" sz="1400" dirty="0" smtClean="0">
                <a:sym typeface="+mn-ea"/>
              </a:rPr>
              <a:t>菜篮子</a:t>
            </a:r>
            <a:r>
              <a:rPr lang="en-US" altLang="zh-CN" sz="1400" dirty="0" smtClean="0">
                <a:sym typeface="+mn-ea"/>
              </a:rPr>
              <a:t>”</a:t>
            </a:r>
            <a:r>
              <a:rPr lang="zh-CN" altLang="en-US" sz="1400" dirty="0" smtClean="0">
                <a:sym typeface="+mn-ea"/>
              </a:rPr>
              <a:t>商品运输保障</a:t>
            </a:r>
            <a:endParaRPr lang="zh-CN" altLang="en-US" sz="1400"/>
          </a:p>
        </p:txBody>
      </p:sp>
      <p:sp>
        <p:nvSpPr>
          <p:cNvPr id="12" name="矩形 11"/>
          <p:cNvSpPr/>
          <p:nvPr/>
        </p:nvSpPr>
        <p:spPr>
          <a:xfrm>
            <a:off x="6551295" y="1308735"/>
            <a:ext cx="3070225" cy="745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市发改委汇总情况，每周周一下班前将价格变化情况、存在的问题和建议报送国家、省发改委</a:t>
            </a:r>
            <a:endParaRPr lang="zh-CN" altLang="en-US" sz="1400"/>
          </a:p>
        </p:txBody>
      </p:sp>
      <p:sp>
        <p:nvSpPr>
          <p:cNvPr id="13" name="矩形 12"/>
          <p:cNvSpPr/>
          <p:nvPr/>
        </p:nvSpPr>
        <p:spPr>
          <a:xfrm>
            <a:off x="4617085" y="2638425"/>
            <a:ext cx="733425" cy="1022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市政府批准或授权</a:t>
            </a:r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5694680" y="2200910"/>
            <a:ext cx="1280160" cy="100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1400" dirty="0">
                <a:sym typeface="+mn-ea"/>
              </a:rPr>
              <a:t>市粮储局：</a:t>
            </a:r>
            <a:r>
              <a:rPr lang="zh-CN" altLang="en-US" sz="1400" dirty="0">
                <a:solidFill>
                  <a:schemeClr val="bg1"/>
                </a:solidFill>
                <a:sym typeface="+mn-ea"/>
              </a:rPr>
              <a:t>按政府确定的储备方式落实储备工作</a:t>
            </a:r>
            <a:endParaRPr lang="zh-CN" altLang="en-US" sz="1400"/>
          </a:p>
        </p:txBody>
      </p:sp>
      <p:sp>
        <p:nvSpPr>
          <p:cNvPr id="15" name="矩形 14"/>
          <p:cNvSpPr/>
          <p:nvPr/>
        </p:nvSpPr>
        <p:spPr>
          <a:xfrm>
            <a:off x="9827895" y="2286635"/>
            <a:ext cx="944880" cy="2244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市商务局根据供应和价格信息，借助供需信息发布平台，及时发布信息、协调供给，确保</a:t>
            </a:r>
            <a:r>
              <a:rPr lang="en-US" altLang="zh-CN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en-US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菜篮子</a:t>
            </a:r>
            <a:r>
              <a:rPr lang="en-US" altLang="zh-CN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en-US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商品可销售天数达到国家规定的要求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074400" y="2286635"/>
            <a:ext cx="807085" cy="20808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6223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zh-CN" altLang="en-US" sz="1200" dirty="0" smtClean="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市商务局汇总情况，每周周一下午1点前将库存、价格变化情况，存在问题和建议报送市发改委</a:t>
            </a:r>
            <a:endParaRPr lang="zh-CN" altLang="en-US" sz="1200" dirty="0" smtClean="0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61555" y="3661410"/>
            <a:ext cx="2096135" cy="551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市市场局：负责维护正常市场秩序</a:t>
            </a:r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7361555" y="2873375"/>
            <a:ext cx="2096135" cy="669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smtClean="0">
                <a:sym typeface="+mn-ea"/>
              </a:rPr>
              <a:t>市商务局：负责做好投放工作，确保猪肉可销售天数至少达到</a:t>
            </a:r>
            <a:r>
              <a:rPr lang="en-US" altLang="zh-CN" sz="1400" smtClean="0">
                <a:sym typeface="+mn-ea"/>
              </a:rPr>
              <a:t>7</a:t>
            </a:r>
            <a:r>
              <a:rPr lang="zh-CN" altLang="en-US" sz="1400" smtClean="0">
                <a:sym typeface="+mn-ea"/>
              </a:rPr>
              <a:t>天以上</a:t>
            </a:r>
            <a:endParaRPr lang="zh-CN" altLang="en-US" sz="1400"/>
          </a:p>
        </p:txBody>
      </p:sp>
      <p:sp>
        <p:nvSpPr>
          <p:cNvPr id="34" name="任意多边形 33"/>
          <p:cNvSpPr/>
          <p:nvPr/>
        </p:nvSpPr>
        <p:spPr>
          <a:xfrm>
            <a:off x="7360920" y="2200910"/>
            <a:ext cx="2096135" cy="551815"/>
          </a:xfrm>
          <a:custGeom>
            <a:avLst/>
            <a:gdLst>
              <a:gd name="connsiteX0" fmla="*/ 0 w 1897670"/>
              <a:gd name="connsiteY0" fmla="*/ 0 h 753952"/>
              <a:gd name="connsiteX1" fmla="*/ 1897670 w 1897670"/>
              <a:gd name="connsiteY1" fmla="*/ 0 h 753952"/>
              <a:gd name="connsiteX2" fmla="*/ 1897670 w 1897670"/>
              <a:gd name="connsiteY2" fmla="*/ 753952 h 753952"/>
              <a:gd name="connsiteX3" fmla="*/ 0 w 1897670"/>
              <a:gd name="connsiteY3" fmla="*/ 753952 h 753952"/>
              <a:gd name="connsiteX4" fmla="*/ 0 w 1897670"/>
              <a:gd name="connsiteY4" fmla="*/ 0 h 75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670" h="753952">
                <a:moveTo>
                  <a:pt x="0" y="0"/>
                </a:moveTo>
                <a:lnTo>
                  <a:pt x="1897670" y="0"/>
                </a:lnTo>
                <a:lnTo>
                  <a:pt x="1897670" y="753952"/>
                </a:lnTo>
                <a:lnTo>
                  <a:pt x="0" y="7539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l" defTabSz="62230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altLang="zh-CN" sz="1400" kern="1200" dirty="0" smtClean="0"/>
              <a:t> </a:t>
            </a:r>
            <a:r>
              <a:rPr lang="zh-CN" altLang="en-US" sz="1400" kern="1200" dirty="0" smtClean="0"/>
              <a:t>市粮储局：负责做好猪肉储备出库工作</a:t>
            </a:r>
            <a:endParaRPr lang="zh-CN" altLang="en-US" sz="1400" kern="1200" dirty="0"/>
          </a:p>
        </p:txBody>
      </p:sp>
      <p:sp>
        <p:nvSpPr>
          <p:cNvPr id="3" name="任意多边形 2"/>
          <p:cNvSpPr/>
          <p:nvPr/>
        </p:nvSpPr>
        <p:spPr>
          <a:xfrm>
            <a:off x="2764790" y="4861560"/>
            <a:ext cx="3141345" cy="552450"/>
          </a:xfrm>
          <a:custGeom>
            <a:avLst/>
            <a:gdLst>
              <a:gd name="connsiteX0" fmla="*/ 0 w 1897670"/>
              <a:gd name="connsiteY0" fmla="*/ 0 h 753952"/>
              <a:gd name="connsiteX1" fmla="*/ 1897670 w 1897670"/>
              <a:gd name="connsiteY1" fmla="*/ 0 h 753952"/>
              <a:gd name="connsiteX2" fmla="*/ 1897670 w 1897670"/>
              <a:gd name="connsiteY2" fmla="*/ 753952 h 753952"/>
              <a:gd name="connsiteX3" fmla="*/ 0 w 1897670"/>
              <a:gd name="connsiteY3" fmla="*/ 753952 h 753952"/>
              <a:gd name="connsiteX4" fmla="*/ 0 w 1897670"/>
              <a:gd name="connsiteY4" fmla="*/ 0 h 75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670" h="753952">
                <a:moveTo>
                  <a:pt x="0" y="0"/>
                </a:moveTo>
                <a:lnTo>
                  <a:pt x="1897670" y="0"/>
                </a:lnTo>
                <a:lnTo>
                  <a:pt x="1897670" y="753952"/>
                </a:lnTo>
                <a:lnTo>
                  <a:pt x="0" y="7539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l" defTabSz="71120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市农业农村局：负责及时引导扩大生产、加工，做好生产、加工情况监测</a:t>
            </a:r>
            <a:endParaRPr lang="zh-CN" altLang="en-US" sz="1400" kern="1200" dirty="0"/>
          </a:p>
        </p:txBody>
      </p:sp>
      <p:sp>
        <p:nvSpPr>
          <p:cNvPr id="5" name="任意多边形 4"/>
          <p:cNvSpPr/>
          <p:nvPr/>
        </p:nvSpPr>
        <p:spPr>
          <a:xfrm>
            <a:off x="2764790" y="3953510"/>
            <a:ext cx="2710180" cy="629285"/>
          </a:xfrm>
          <a:custGeom>
            <a:avLst/>
            <a:gdLst>
              <a:gd name="connsiteX0" fmla="*/ 0 w 1897670"/>
              <a:gd name="connsiteY0" fmla="*/ 0 h 753952"/>
              <a:gd name="connsiteX1" fmla="*/ 1897670 w 1897670"/>
              <a:gd name="connsiteY1" fmla="*/ 0 h 753952"/>
              <a:gd name="connsiteX2" fmla="*/ 1897670 w 1897670"/>
              <a:gd name="connsiteY2" fmla="*/ 753952 h 753952"/>
              <a:gd name="connsiteX3" fmla="*/ 0 w 1897670"/>
              <a:gd name="connsiteY3" fmla="*/ 753952 h 753952"/>
              <a:gd name="connsiteX4" fmla="*/ 0 w 1897670"/>
              <a:gd name="connsiteY4" fmla="*/ 0 h 75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670" h="753952">
                <a:moveTo>
                  <a:pt x="0" y="0"/>
                </a:moveTo>
                <a:lnTo>
                  <a:pt x="1897670" y="0"/>
                </a:lnTo>
                <a:lnTo>
                  <a:pt x="1897670" y="753952"/>
                </a:lnTo>
                <a:lnTo>
                  <a:pt x="0" y="7539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ym typeface="+mn-ea"/>
              </a:rPr>
              <a:t>市畜牧局：负责及时引导调整生猪产能，做好存栏量、出栏量、价格监测</a:t>
            </a:r>
            <a:endParaRPr lang="zh-CN" altLang="en-US" sz="1400" kern="1200" dirty="0"/>
          </a:p>
        </p:txBody>
      </p:sp>
      <p:sp>
        <p:nvSpPr>
          <p:cNvPr id="8" name="任意多边形 7"/>
          <p:cNvSpPr/>
          <p:nvPr/>
        </p:nvSpPr>
        <p:spPr>
          <a:xfrm>
            <a:off x="2764790" y="5609590"/>
            <a:ext cx="3141345" cy="552450"/>
          </a:xfrm>
          <a:custGeom>
            <a:avLst/>
            <a:gdLst>
              <a:gd name="connsiteX0" fmla="*/ 0 w 1897670"/>
              <a:gd name="connsiteY0" fmla="*/ 0 h 753952"/>
              <a:gd name="connsiteX1" fmla="*/ 1897670 w 1897670"/>
              <a:gd name="connsiteY1" fmla="*/ 0 h 753952"/>
              <a:gd name="connsiteX2" fmla="*/ 1897670 w 1897670"/>
              <a:gd name="connsiteY2" fmla="*/ 753952 h 753952"/>
              <a:gd name="connsiteX3" fmla="*/ 0 w 1897670"/>
              <a:gd name="connsiteY3" fmla="*/ 753952 h 753952"/>
              <a:gd name="connsiteX4" fmla="*/ 0 w 1897670"/>
              <a:gd name="connsiteY4" fmla="*/ 0 h 75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670" h="753952">
                <a:moveTo>
                  <a:pt x="0" y="0"/>
                </a:moveTo>
                <a:lnTo>
                  <a:pt x="1897670" y="0"/>
                </a:lnTo>
                <a:lnTo>
                  <a:pt x="1897670" y="753952"/>
                </a:lnTo>
                <a:lnTo>
                  <a:pt x="0" y="75395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l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市供销社：负责协调做好果品供应工作，并及时向市发改委、商务局抄报信息</a:t>
            </a:r>
            <a:endParaRPr lang="zh-CN" altLang="en-US" sz="1400" kern="1200" dirty="0"/>
          </a:p>
        </p:txBody>
      </p:sp>
      <p:sp>
        <p:nvSpPr>
          <p:cNvPr id="19" name="矩形 18"/>
          <p:cNvSpPr/>
          <p:nvPr/>
        </p:nvSpPr>
        <p:spPr>
          <a:xfrm>
            <a:off x="6386830" y="5414010"/>
            <a:ext cx="1245235" cy="400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 dirty="0" smtClean="0">
                <a:solidFill>
                  <a:schemeClr val="bg1"/>
                </a:solidFill>
                <a:sym typeface="+mn-ea"/>
              </a:rPr>
              <a:t>各级供销社</a:t>
            </a:r>
            <a:endParaRPr lang="zh-CN" altLang="en-US" sz="1400"/>
          </a:p>
        </p:txBody>
      </p:sp>
      <p:sp>
        <p:nvSpPr>
          <p:cNvPr id="20" name="矩形 19"/>
          <p:cNvSpPr/>
          <p:nvPr/>
        </p:nvSpPr>
        <p:spPr>
          <a:xfrm>
            <a:off x="6386830" y="6032500"/>
            <a:ext cx="1245235" cy="400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1400"/>
              <a:t>加工企业</a:t>
            </a:r>
          </a:p>
        </p:txBody>
      </p:sp>
      <p:sp>
        <p:nvSpPr>
          <p:cNvPr id="21" name="左大括号 20"/>
          <p:cNvSpPr/>
          <p:nvPr/>
        </p:nvSpPr>
        <p:spPr>
          <a:xfrm>
            <a:off x="5906135" y="5619115"/>
            <a:ext cx="480695" cy="603250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右大括号 22"/>
          <p:cNvSpPr/>
          <p:nvPr/>
        </p:nvSpPr>
        <p:spPr>
          <a:xfrm>
            <a:off x="7631430" y="5577205"/>
            <a:ext cx="314960" cy="6870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25" name="肘形连接符 24"/>
          <p:cNvCxnSpPr/>
          <p:nvPr/>
        </p:nvCxnSpPr>
        <p:spPr>
          <a:xfrm flipV="1">
            <a:off x="7801610" y="4346575"/>
            <a:ext cx="2376805" cy="158305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526030" y="1658620"/>
            <a:ext cx="238760" cy="8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2516505" y="3140075"/>
            <a:ext cx="248285" cy="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2516505" y="5226685"/>
            <a:ext cx="260985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2523490" y="5915660"/>
            <a:ext cx="241300" cy="1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2526030" y="4330065"/>
            <a:ext cx="25146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2506980" y="1658620"/>
            <a:ext cx="29210" cy="4263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2246630" y="3915410"/>
            <a:ext cx="260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9" idx="3"/>
            <a:endCxn id="13" idx="1"/>
          </p:cNvCxnSpPr>
          <p:nvPr/>
        </p:nvCxnSpPr>
        <p:spPr>
          <a:xfrm flipV="1">
            <a:off x="4229100" y="3149600"/>
            <a:ext cx="387985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10763885" y="3192145"/>
            <a:ext cx="31051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7" idx="3"/>
            <a:endCxn id="12" idx="1"/>
          </p:cNvCxnSpPr>
          <p:nvPr/>
        </p:nvCxnSpPr>
        <p:spPr>
          <a:xfrm flipV="1">
            <a:off x="5646420" y="1681480"/>
            <a:ext cx="904875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>
            <a:stCxn id="18" idx="3"/>
          </p:cNvCxnSpPr>
          <p:nvPr/>
        </p:nvCxnSpPr>
        <p:spPr>
          <a:xfrm flipV="1">
            <a:off x="9457690" y="3201670"/>
            <a:ext cx="370205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左大括号 39"/>
          <p:cNvSpPr/>
          <p:nvPr/>
        </p:nvSpPr>
        <p:spPr>
          <a:xfrm>
            <a:off x="5426075" y="2548890"/>
            <a:ext cx="220345" cy="12026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右大括号 40"/>
          <p:cNvSpPr/>
          <p:nvPr/>
        </p:nvSpPr>
        <p:spPr>
          <a:xfrm>
            <a:off x="7038340" y="2647950"/>
            <a:ext cx="144780" cy="1120775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直接连接符 41"/>
          <p:cNvCxnSpPr/>
          <p:nvPr/>
        </p:nvCxnSpPr>
        <p:spPr>
          <a:xfrm flipH="1" flipV="1">
            <a:off x="7225665" y="2472055"/>
            <a:ext cx="135255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18" idx="1"/>
          </p:cNvCxnSpPr>
          <p:nvPr/>
        </p:nvCxnSpPr>
        <p:spPr>
          <a:xfrm flipH="1" flipV="1">
            <a:off x="7204710" y="3201670"/>
            <a:ext cx="156845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>
            <a:stCxn id="17" idx="1"/>
          </p:cNvCxnSpPr>
          <p:nvPr/>
        </p:nvCxnSpPr>
        <p:spPr>
          <a:xfrm flipH="1">
            <a:off x="7185025" y="3937635"/>
            <a:ext cx="176530" cy="16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>
            <a:stCxn id="11" idx="1"/>
          </p:cNvCxnSpPr>
          <p:nvPr/>
        </p:nvCxnSpPr>
        <p:spPr>
          <a:xfrm flipH="1">
            <a:off x="7204710" y="4643755"/>
            <a:ext cx="156845" cy="5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7194550" y="2472055"/>
            <a:ext cx="10160" cy="2176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2693818" y="773029"/>
            <a:ext cx="704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（四）自来水和天然气（液化石油气）保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供稳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价工作体系流程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724400" y="6492874"/>
            <a:ext cx="2743200" cy="365125"/>
          </a:xfrm>
        </p:spPr>
        <p:txBody>
          <a:bodyPr/>
          <a:lstStyle/>
          <a:p>
            <a:r>
              <a:rPr lang="en-US" altLang="zh-CN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2693670" y="2133600"/>
          <a:ext cx="1695450" cy="375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5536565" y="1788795"/>
            <a:ext cx="4675505" cy="4556125"/>
            <a:chOff x="9850" y="2708"/>
            <a:chExt cx="7363" cy="7175"/>
          </a:xfrm>
        </p:grpSpPr>
        <p:sp>
          <p:nvSpPr>
            <p:cNvPr id="6" name="矩形 5"/>
            <p:cNvSpPr/>
            <p:nvPr/>
          </p:nvSpPr>
          <p:spPr>
            <a:xfrm>
              <a:off x="9850" y="2708"/>
              <a:ext cx="4056" cy="14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>
                <a:lnSpc>
                  <a:spcPct val="90000"/>
                </a:lnSpc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市发改委：负责市场价格监测，并及时向建委抄报信息。自来水和燃气生产、气源供应</a:t>
              </a:r>
              <a:endParaRPr lang="zh-CN" altLang="en-US" sz="1600"/>
            </a:p>
          </p:txBody>
        </p:sp>
        <p:sp>
          <p:nvSpPr>
            <p:cNvPr id="8" name="矩形 7"/>
            <p:cNvSpPr/>
            <p:nvPr/>
          </p:nvSpPr>
          <p:spPr>
            <a:xfrm>
              <a:off x="9869" y="6525"/>
              <a:ext cx="4070" cy="14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l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市市场局：负责维持正常市场秩序</a:t>
              </a:r>
              <a:endParaRPr lang="zh-CN" altLang="en-US" sz="1600"/>
            </a:p>
          </p:txBody>
        </p:sp>
        <p:sp>
          <p:nvSpPr>
            <p:cNvPr id="10" name="矩形 9"/>
            <p:cNvSpPr/>
            <p:nvPr/>
          </p:nvSpPr>
          <p:spPr>
            <a:xfrm>
              <a:off x="9857" y="8461"/>
              <a:ext cx="4082" cy="14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l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sym typeface="+mn-ea"/>
                </a:rPr>
                <a:t>市交通局：负责做好天然气运输保障</a:t>
              </a:r>
              <a:endParaRPr lang="zh-CN" altLang="en-US" sz="16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9884" y="4689"/>
              <a:ext cx="4055" cy="142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l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市建委：负责做好供应工作，并及时向市发改委抄报信息</a:t>
              </a:r>
              <a:endParaRPr lang="zh-CN" altLang="en-US" sz="1600"/>
            </a:p>
          </p:txBody>
        </p:sp>
        <p:sp>
          <p:nvSpPr>
            <p:cNvPr id="13" name="矩形 12"/>
            <p:cNvSpPr/>
            <p:nvPr/>
          </p:nvSpPr>
          <p:spPr>
            <a:xfrm>
              <a:off x="14695" y="5628"/>
              <a:ext cx="2519" cy="11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/>
                <a:t>市场供应和价格分析预测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14695" y="4130"/>
              <a:ext cx="2519" cy="11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/>
                <a:t>生产企业</a:t>
              </a:r>
            </a:p>
          </p:txBody>
        </p:sp>
        <p:cxnSp>
          <p:nvCxnSpPr>
            <p:cNvPr id="15" name="肘形连接符 14"/>
            <p:cNvCxnSpPr>
              <a:endCxn id="14" idx="1"/>
            </p:cNvCxnSpPr>
            <p:nvPr/>
          </p:nvCxnSpPr>
          <p:spPr>
            <a:xfrm flipV="1">
              <a:off x="13906" y="4710"/>
              <a:ext cx="789" cy="700"/>
            </a:xfrm>
            <a:prstGeom prst="bentConnector3">
              <a:avLst>
                <a:gd name="adj1" fmla="val 5006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连接符 17"/>
            <p:cNvCxnSpPr/>
            <p:nvPr/>
          </p:nvCxnSpPr>
          <p:spPr>
            <a:xfrm rot="16200000">
              <a:off x="16108" y="8128"/>
              <a:ext cx="18" cy="5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肘形连接符 19"/>
            <p:cNvCxnSpPr>
              <a:endCxn id="11" idx="3"/>
            </p:cNvCxnSpPr>
            <p:nvPr/>
          </p:nvCxnSpPr>
          <p:spPr>
            <a:xfrm rot="10800000">
              <a:off x="13939" y="5400"/>
              <a:ext cx="728" cy="724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接连接符 11"/>
          <p:cNvCxnSpPr/>
          <p:nvPr/>
        </p:nvCxnSpPr>
        <p:spPr>
          <a:xfrm>
            <a:off x="5047615" y="2233930"/>
            <a:ext cx="488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5036820" y="3412490"/>
            <a:ext cx="499745" cy="4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endCxn id="8" idx="1"/>
          </p:cNvCxnSpPr>
          <p:nvPr/>
        </p:nvCxnSpPr>
        <p:spPr>
          <a:xfrm flipV="1">
            <a:off x="5047615" y="4669155"/>
            <a:ext cx="501015" cy="18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5069205" y="5872480"/>
            <a:ext cx="48895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5058410" y="2223135"/>
            <a:ext cx="10795" cy="366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4389120" y="3949065"/>
            <a:ext cx="647700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2950528" y="772795"/>
            <a:ext cx="62909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（五）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舆情引导和应急处置保供稳价工作体系流程</a:t>
            </a:r>
            <a:endParaRPr lang="zh-CN" altLang="en-US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724400" y="6334124"/>
            <a:ext cx="2743200" cy="365125"/>
          </a:xfrm>
        </p:spPr>
        <p:txBody>
          <a:bodyPr/>
          <a:lstStyle/>
          <a:p>
            <a:r>
              <a:rPr lang="en-US" altLang="zh-CN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588260" y="2261235"/>
            <a:ext cx="4361815" cy="3118485"/>
            <a:chOff x="438136" y="1517978"/>
            <a:chExt cx="3363183" cy="2858097"/>
          </a:xfrm>
        </p:grpSpPr>
        <p:sp>
          <p:nvSpPr>
            <p:cNvPr id="7" name="右大括号 6"/>
            <p:cNvSpPr/>
            <p:nvPr/>
          </p:nvSpPr>
          <p:spPr>
            <a:xfrm>
              <a:off x="3469358" y="2391528"/>
              <a:ext cx="331961" cy="870640"/>
            </a:xfrm>
            <a:prstGeom prst="rightBrace">
              <a:avLst>
                <a:gd name="adj1" fmla="val 42567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graphicFrame>
          <p:nvGraphicFramePr>
            <p:cNvPr id="4" name="图示 3"/>
            <p:cNvGraphicFramePr/>
            <p:nvPr/>
          </p:nvGraphicFramePr>
          <p:xfrm>
            <a:off x="438136" y="1517978"/>
            <a:ext cx="3281906" cy="28580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2" name="左大括号 1"/>
          <p:cNvSpPr/>
          <p:nvPr/>
        </p:nvSpPr>
        <p:spPr>
          <a:xfrm>
            <a:off x="6950075" y="1809115"/>
            <a:ext cx="94615" cy="3760470"/>
          </a:xfrm>
          <a:prstGeom prst="leftBrace">
            <a:avLst>
              <a:gd name="adj1" fmla="val 8333"/>
              <a:gd name="adj2" fmla="val 496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7216140" y="1559398"/>
            <a:ext cx="2601595" cy="4614072"/>
            <a:chOff x="12279" y="2896"/>
            <a:chExt cx="4097" cy="6881"/>
          </a:xfrm>
        </p:grpSpPr>
        <p:sp>
          <p:nvSpPr>
            <p:cNvPr id="6" name="矩形 5"/>
            <p:cNvSpPr/>
            <p:nvPr/>
          </p:nvSpPr>
          <p:spPr>
            <a:xfrm>
              <a:off x="12279" y="2896"/>
              <a:ext cx="4056" cy="1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>
                <a:lnSpc>
                  <a:spcPct val="90000"/>
                </a:lnSpc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市发改委：负责价格监测、价格宣传引导，做好应急处置预案</a:t>
              </a:r>
              <a:endParaRPr lang="zh-CN" altLang="en-US" sz="1600"/>
            </a:p>
          </p:txBody>
        </p:sp>
        <p:sp>
          <p:nvSpPr>
            <p:cNvPr id="8" name="矩形 7"/>
            <p:cNvSpPr/>
            <p:nvPr/>
          </p:nvSpPr>
          <p:spPr>
            <a:xfrm>
              <a:off x="12306" y="7168"/>
              <a:ext cx="4070" cy="1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l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市建委：负责自来水、天然气供应，做好宣传引导及建立应急保供处置预案</a:t>
              </a:r>
              <a:endParaRPr lang="zh-CN" altLang="en-US" sz="1600"/>
            </a:p>
          </p:txBody>
        </p:sp>
        <p:sp>
          <p:nvSpPr>
            <p:cNvPr id="10" name="矩形 9"/>
            <p:cNvSpPr/>
            <p:nvPr/>
          </p:nvSpPr>
          <p:spPr>
            <a:xfrm>
              <a:off x="12279" y="8593"/>
              <a:ext cx="4082" cy="1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l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市市场局：负责维持正常市场秩序</a:t>
              </a:r>
              <a:endParaRPr lang="zh-CN" altLang="en-US" sz="16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2306" y="4357"/>
              <a:ext cx="4055" cy="1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>
                <a:lnSpc>
                  <a:spcPct val="90000"/>
                </a:lnSpc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市商务局：负责做好供应形势分析，做好宣传引导和应急处置预案</a:t>
              </a:r>
              <a:endParaRPr lang="zh-CN" altLang="en-US" sz="1600"/>
            </a:p>
          </p:txBody>
        </p:sp>
        <p:sp>
          <p:nvSpPr>
            <p:cNvPr id="17" name="矩形 16"/>
            <p:cNvSpPr/>
            <p:nvPr/>
          </p:nvSpPr>
          <p:spPr>
            <a:xfrm>
              <a:off x="12306" y="5743"/>
              <a:ext cx="4055" cy="1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>
                <a:lnSpc>
                  <a:spcPct val="80000"/>
                </a:lnSpc>
              </a:pPr>
              <a:r>
                <a:rPr lang="zh-CN" altLang="en-US" sz="1600" dirty="0" smtClean="0">
                  <a:solidFill>
                    <a:schemeClr val="bg1"/>
                  </a:solidFill>
                  <a:sym typeface="+mn-ea"/>
                </a:rPr>
                <a:t>市粮食和物资储备局：负责做好粮油、蔬菜、猪肉储备和粮油应急处置预案</a:t>
              </a:r>
              <a:endParaRPr lang="zh-CN" alt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1152</Words>
  <Application>WPS 演示</Application>
  <PresentationFormat>自定义</PresentationFormat>
  <Paragraphs>134</Paragraphs>
  <Slides>6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华山</cp:lastModifiedBy>
  <cp:revision>238</cp:revision>
  <cp:lastPrinted>2020-02-05T10:35:00Z</cp:lastPrinted>
  <dcterms:created xsi:type="dcterms:W3CDTF">2020-02-05T07:18:00Z</dcterms:created>
  <dcterms:modified xsi:type="dcterms:W3CDTF">2020-10-27T01:40:48Z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